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308" r:id="rId4"/>
    <p:sldId id="258" r:id="rId5"/>
    <p:sldId id="261" r:id="rId6"/>
    <p:sldId id="292" r:id="rId7"/>
    <p:sldId id="294" r:id="rId8"/>
    <p:sldId id="266" r:id="rId9"/>
    <p:sldId id="298" r:id="rId10"/>
    <p:sldId id="267" r:id="rId11"/>
    <p:sldId id="295" r:id="rId12"/>
    <p:sldId id="272" r:id="rId13"/>
    <p:sldId id="300" r:id="rId14"/>
    <p:sldId id="309" r:id="rId15"/>
    <p:sldId id="304" r:id="rId16"/>
    <p:sldId id="310" r:id="rId17"/>
    <p:sldId id="311" r:id="rId18"/>
    <p:sldId id="312" r:id="rId19"/>
    <p:sldId id="303" r:id="rId20"/>
    <p:sldId id="269" r:id="rId21"/>
    <p:sldId id="301" r:id="rId22"/>
  </p:sldIdLst>
  <p:sldSz cx="9144000" cy="6858000" type="screen4x3"/>
  <p:notesSz cx="6708775" cy="9836150"/>
  <p:defaultTextStyle>
    <a:defPPr>
      <a:defRPr lang="nl-NL"/>
    </a:defPPr>
    <a:lvl1pPr algn="l" rtl="0" eaLnBrk="0" fontAlgn="base" hangingPunct="0">
      <a:spcBef>
        <a:spcPct val="0"/>
      </a:spcBef>
      <a:spcAft>
        <a:spcPct val="0"/>
      </a:spcAft>
      <a:defRPr kern="1200">
        <a:solidFill>
          <a:schemeClr val="tx1"/>
        </a:solidFill>
        <a:latin typeface="Comic Sans MS" pitchFamily="66" charset="0"/>
        <a:ea typeface="+mn-ea"/>
        <a:cs typeface="Arial" charset="0"/>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Arial" charset="0"/>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Arial" charset="0"/>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Arial" charset="0"/>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66CC"/>
    <a:srgbClr val="FF9933"/>
    <a:srgbClr val="009900"/>
    <a:srgbClr val="FFCCFF"/>
    <a:srgbClr val="0066FF"/>
    <a:srgbClr val="00FF00"/>
    <a:srgbClr val="FFFF66"/>
    <a:srgbClr val="3399FF"/>
    <a:srgbClr val="66CCFF"/>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4" autoAdjust="0"/>
  </p:normalViewPr>
  <p:slideViewPr>
    <p:cSldViewPr>
      <p:cViewPr varScale="1">
        <p:scale>
          <a:sx n="86" d="100"/>
          <a:sy n="86" d="100"/>
        </p:scale>
        <p:origin x="-10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08300" cy="490538"/>
          </a:xfrm>
          <a:prstGeom prst="rect">
            <a:avLst/>
          </a:prstGeom>
          <a:noFill/>
          <a:ln>
            <a:noFill/>
          </a:ln>
          <a:effectLst/>
          <a:extLst/>
        </p:spPr>
        <p:txBody>
          <a:bodyPr vert="horz" wrap="square" lIns="91038" tIns="45519" rIns="91038" bIns="45519" numCol="1" anchor="t" anchorCtr="0" compatLnSpc="1">
            <a:prstTxWarp prst="textNoShape">
              <a:avLst/>
            </a:prstTxWarp>
          </a:bodyPr>
          <a:lstStyle>
            <a:lvl1pPr algn="l" defTabSz="909638" eaLnBrk="0" hangingPunct="0">
              <a:defRPr sz="1200">
                <a:latin typeface="Arial" panose="020B0604020202020204" pitchFamily="34" charset="0"/>
                <a:cs typeface="Arial" panose="020B0604020202020204" pitchFamily="34" charset="0"/>
              </a:defRPr>
            </a:lvl1pPr>
          </a:lstStyle>
          <a:p>
            <a:pPr>
              <a:defRPr/>
            </a:pPr>
            <a:endParaRPr lang="nl-NL"/>
          </a:p>
        </p:txBody>
      </p:sp>
      <p:sp>
        <p:nvSpPr>
          <p:cNvPr id="59395" name="Rectangle 3"/>
          <p:cNvSpPr>
            <a:spLocks noGrp="1" noChangeArrowheads="1"/>
          </p:cNvSpPr>
          <p:nvPr>
            <p:ph type="dt" sz="quarter" idx="1"/>
          </p:nvPr>
        </p:nvSpPr>
        <p:spPr bwMode="auto">
          <a:xfrm>
            <a:off x="3798888" y="0"/>
            <a:ext cx="2908300" cy="490538"/>
          </a:xfrm>
          <a:prstGeom prst="rect">
            <a:avLst/>
          </a:prstGeom>
          <a:noFill/>
          <a:ln>
            <a:noFill/>
          </a:ln>
          <a:effectLst/>
          <a:extLst/>
        </p:spPr>
        <p:txBody>
          <a:bodyPr vert="horz" wrap="square" lIns="91038" tIns="45519" rIns="91038" bIns="45519" numCol="1" anchor="t" anchorCtr="0" compatLnSpc="1">
            <a:prstTxWarp prst="textNoShape">
              <a:avLst/>
            </a:prstTxWarp>
          </a:bodyPr>
          <a:lstStyle>
            <a:lvl1pPr algn="r" defTabSz="909638" eaLnBrk="0" hangingPunct="0">
              <a:defRPr sz="1200">
                <a:latin typeface="Arial" panose="020B0604020202020204" pitchFamily="34" charset="0"/>
                <a:cs typeface="Arial" panose="020B0604020202020204" pitchFamily="34" charset="0"/>
              </a:defRPr>
            </a:lvl1pPr>
          </a:lstStyle>
          <a:p>
            <a:pPr>
              <a:defRPr/>
            </a:pPr>
            <a:fld id="{2C6AE9D5-1ACF-4496-BDA1-F95DFF83EE0B}" type="datetimeFigureOut">
              <a:rPr lang="nl-NL"/>
              <a:pPr>
                <a:defRPr/>
              </a:pPr>
              <a:t>10-9-2019</a:t>
            </a:fld>
            <a:endParaRPr lang="nl-NL"/>
          </a:p>
        </p:txBody>
      </p:sp>
      <p:sp>
        <p:nvSpPr>
          <p:cNvPr id="59396" name="Rectangle 4"/>
          <p:cNvSpPr>
            <a:spLocks noGrp="1" noChangeArrowheads="1"/>
          </p:cNvSpPr>
          <p:nvPr>
            <p:ph type="ftr" sz="quarter" idx="2"/>
          </p:nvPr>
        </p:nvSpPr>
        <p:spPr bwMode="auto">
          <a:xfrm>
            <a:off x="0" y="9342438"/>
            <a:ext cx="2908300" cy="492125"/>
          </a:xfrm>
          <a:prstGeom prst="rect">
            <a:avLst/>
          </a:prstGeom>
          <a:noFill/>
          <a:ln>
            <a:noFill/>
          </a:ln>
          <a:effectLst/>
          <a:extLst/>
        </p:spPr>
        <p:txBody>
          <a:bodyPr vert="horz" wrap="square" lIns="91038" tIns="45519" rIns="91038" bIns="45519" numCol="1" anchor="b" anchorCtr="0" compatLnSpc="1">
            <a:prstTxWarp prst="textNoShape">
              <a:avLst/>
            </a:prstTxWarp>
          </a:bodyPr>
          <a:lstStyle>
            <a:lvl1pPr algn="l" defTabSz="909638" eaLnBrk="0" hangingPunct="0">
              <a:defRPr sz="1200">
                <a:latin typeface="Arial" panose="020B0604020202020204" pitchFamily="34" charset="0"/>
                <a:cs typeface="Arial" panose="020B0604020202020204" pitchFamily="34" charset="0"/>
              </a:defRPr>
            </a:lvl1pPr>
          </a:lstStyle>
          <a:p>
            <a:pPr>
              <a:defRPr/>
            </a:pPr>
            <a:endParaRPr lang="nl-NL"/>
          </a:p>
        </p:txBody>
      </p:sp>
      <p:sp>
        <p:nvSpPr>
          <p:cNvPr id="59397" name="Rectangle 5"/>
          <p:cNvSpPr>
            <a:spLocks noGrp="1" noChangeArrowheads="1"/>
          </p:cNvSpPr>
          <p:nvPr>
            <p:ph type="sldNum" sz="quarter" idx="3"/>
          </p:nvPr>
        </p:nvSpPr>
        <p:spPr bwMode="auto">
          <a:xfrm>
            <a:off x="3798888" y="9342438"/>
            <a:ext cx="2908300" cy="492125"/>
          </a:xfrm>
          <a:prstGeom prst="rect">
            <a:avLst/>
          </a:prstGeom>
          <a:noFill/>
          <a:ln>
            <a:noFill/>
          </a:ln>
          <a:effectLst/>
          <a:extLst/>
        </p:spPr>
        <p:txBody>
          <a:bodyPr vert="horz" wrap="square" lIns="91038" tIns="45519" rIns="91038" bIns="45519" numCol="1" anchor="b" anchorCtr="0" compatLnSpc="1">
            <a:prstTxWarp prst="textNoShape">
              <a:avLst/>
            </a:prstTxWarp>
          </a:bodyPr>
          <a:lstStyle>
            <a:lvl1pPr algn="r" defTabSz="909638">
              <a:defRPr sz="1200">
                <a:latin typeface="Arial" charset="0"/>
              </a:defRPr>
            </a:lvl1pPr>
          </a:lstStyle>
          <a:p>
            <a:fld id="{741785A0-5BBB-454B-8C55-4758FE4E4EA1}" type="slidenum">
              <a:rPr lang="nl-NL" altLang="nl-BE"/>
              <a:pPr/>
              <a:t>‹nr.›</a:t>
            </a:fld>
            <a:endParaRPr lang="nl-NL" alt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08300" cy="490538"/>
          </a:xfrm>
          <a:prstGeom prst="rect">
            <a:avLst/>
          </a:prstGeom>
          <a:noFill/>
          <a:ln>
            <a:noFill/>
          </a:ln>
          <a:effectLst/>
          <a:extLst/>
        </p:spPr>
        <p:txBody>
          <a:bodyPr vert="horz" wrap="square" lIns="91038" tIns="45519" rIns="91038" bIns="45519" numCol="1" anchor="t" anchorCtr="0" compatLnSpc="1">
            <a:prstTxWarp prst="textNoShape">
              <a:avLst/>
            </a:prstTxWarp>
          </a:bodyPr>
          <a:lstStyle>
            <a:lvl1pPr algn="l" defTabSz="909638" eaLnBrk="0" hangingPunct="0">
              <a:defRPr sz="1200">
                <a:latin typeface="Arial" panose="020B0604020202020204" pitchFamily="34" charset="0"/>
                <a:cs typeface="Arial" panose="020B0604020202020204" pitchFamily="34" charset="0"/>
              </a:defRPr>
            </a:lvl1pPr>
          </a:lstStyle>
          <a:p>
            <a:pPr>
              <a:defRPr/>
            </a:pPr>
            <a:endParaRPr lang="nl-NL"/>
          </a:p>
        </p:txBody>
      </p:sp>
      <p:sp>
        <p:nvSpPr>
          <p:cNvPr id="62467" name="Rectangle 3"/>
          <p:cNvSpPr>
            <a:spLocks noGrp="1" noChangeArrowheads="1"/>
          </p:cNvSpPr>
          <p:nvPr>
            <p:ph type="dt" idx="1"/>
          </p:nvPr>
        </p:nvSpPr>
        <p:spPr bwMode="auto">
          <a:xfrm>
            <a:off x="3798888" y="0"/>
            <a:ext cx="2908300" cy="490538"/>
          </a:xfrm>
          <a:prstGeom prst="rect">
            <a:avLst/>
          </a:prstGeom>
          <a:noFill/>
          <a:ln>
            <a:noFill/>
          </a:ln>
          <a:effectLst/>
          <a:extLst/>
        </p:spPr>
        <p:txBody>
          <a:bodyPr vert="horz" wrap="square" lIns="91038" tIns="45519" rIns="91038" bIns="45519" numCol="1" anchor="t" anchorCtr="0" compatLnSpc="1">
            <a:prstTxWarp prst="textNoShape">
              <a:avLst/>
            </a:prstTxWarp>
          </a:bodyPr>
          <a:lstStyle>
            <a:lvl1pPr algn="r" defTabSz="909638" eaLnBrk="0" hangingPunct="0">
              <a:defRPr sz="1200">
                <a:latin typeface="Arial" panose="020B0604020202020204" pitchFamily="34" charset="0"/>
                <a:cs typeface="Arial" panose="020B0604020202020204" pitchFamily="34" charset="0"/>
              </a:defRPr>
            </a:lvl1pPr>
          </a:lstStyle>
          <a:p>
            <a:pPr>
              <a:defRPr/>
            </a:pPr>
            <a:fld id="{06B6DDF0-2EA5-453E-80AD-BCE968563EF3}" type="datetimeFigureOut">
              <a:rPr lang="nl-NL"/>
              <a:pPr>
                <a:defRPr/>
              </a:pPr>
              <a:t>10-9-2019</a:t>
            </a:fld>
            <a:endParaRPr lang="nl-NL"/>
          </a:p>
        </p:txBody>
      </p:sp>
      <p:sp>
        <p:nvSpPr>
          <p:cNvPr id="2052" name="Rectangle 4"/>
          <p:cNvSpPr>
            <a:spLocks noGrp="1" noRot="1" noChangeAspect="1" noChangeArrowheads="1" noTextEdit="1"/>
          </p:cNvSpPr>
          <p:nvPr>
            <p:ph type="sldImg" idx="2"/>
          </p:nvPr>
        </p:nvSpPr>
        <p:spPr bwMode="auto">
          <a:xfrm>
            <a:off x="896938" y="738188"/>
            <a:ext cx="4916487" cy="3687762"/>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71513" y="4672013"/>
            <a:ext cx="5365750" cy="4425950"/>
          </a:xfrm>
          <a:prstGeom prst="rect">
            <a:avLst/>
          </a:prstGeom>
          <a:noFill/>
          <a:ln>
            <a:noFill/>
          </a:ln>
          <a:effectLst/>
          <a:extLst/>
        </p:spPr>
        <p:txBody>
          <a:bodyPr vert="horz" wrap="square" lIns="91038" tIns="45519" rIns="91038" bIns="45519"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2470" name="Rectangle 6"/>
          <p:cNvSpPr>
            <a:spLocks noGrp="1" noChangeArrowheads="1"/>
          </p:cNvSpPr>
          <p:nvPr>
            <p:ph type="ftr" sz="quarter" idx="4"/>
          </p:nvPr>
        </p:nvSpPr>
        <p:spPr bwMode="auto">
          <a:xfrm>
            <a:off x="0" y="9342438"/>
            <a:ext cx="2908300" cy="492125"/>
          </a:xfrm>
          <a:prstGeom prst="rect">
            <a:avLst/>
          </a:prstGeom>
          <a:noFill/>
          <a:ln>
            <a:noFill/>
          </a:ln>
          <a:effectLst/>
          <a:extLst/>
        </p:spPr>
        <p:txBody>
          <a:bodyPr vert="horz" wrap="square" lIns="91038" tIns="45519" rIns="91038" bIns="45519" numCol="1" anchor="b" anchorCtr="0" compatLnSpc="1">
            <a:prstTxWarp prst="textNoShape">
              <a:avLst/>
            </a:prstTxWarp>
          </a:bodyPr>
          <a:lstStyle>
            <a:lvl1pPr algn="l" defTabSz="909638" eaLnBrk="0" hangingPunct="0">
              <a:defRPr sz="1200">
                <a:latin typeface="Arial" panose="020B0604020202020204" pitchFamily="34" charset="0"/>
                <a:cs typeface="Arial" panose="020B0604020202020204" pitchFamily="34" charset="0"/>
              </a:defRPr>
            </a:lvl1pPr>
          </a:lstStyle>
          <a:p>
            <a:pPr>
              <a:defRPr/>
            </a:pPr>
            <a:endParaRPr lang="nl-NL"/>
          </a:p>
        </p:txBody>
      </p:sp>
      <p:sp>
        <p:nvSpPr>
          <p:cNvPr id="62471" name="Rectangle 7"/>
          <p:cNvSpPr>
            <a:spLocks noGrp="1" noChangeArrowheads="1"/>
          </p:cNvSpPr>
          <p:nvPr>
            <p:ph type="sldNum" sz="quarter" idx="5"/>
          </p:nvPr>
        </p:nvSpPr>
        <p:spPr bwMode="auto">
          <a:xfrm>
            <a:off x="3798888" y="9342438"/>
            <a:ext cx="2908300" cy="492125"/>
          </a:xfrm>
          <a:prstGeom prst="rect">
            <a:avLst/>
          </a:prstGeom>
          <a:noFill/>
          <a:ln>
            <a:noFill/>
          </a:ln>
          <a:effectLst/>
          <a:extLst/>
        </p:spPr>
        <p:txBody>
          <a:bodyPr vert="horz" wrap="square" lIns="91038" tIns="45519" rIns="91038" bIns="45519" numCol="1" anchor="b" anchorCtr="0" compatLnSpc="1">
            <a:prstTxWarp prst="textNoShape">
              <a:avLst/>
            </a:prstTxWarp>
          </a:bodyPr>
          <a:lstStyle>
            <a:lvl1pPr algn="r" defTabSz="909638">
              <a:defRPr sz="1200">
                <a:latin typeface="Arial" charset="0"/>
              </a:defRPr>
            </a:lvl1pPr>
          </a:lstStyle>
          <a:p>
            <a:fld id="{30C96B3B-0B10-4FA9-8ABC-A64EE49D18DA}" type="slidenum">
              <a:rPr lang="nl-NL" altLang="nl-BE"/>
              <a:pPr/>
              <a:t>‹nr.›</a:t>
            </a:fld>
            <a:endParaRPr lang="nl-NL"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pPr eaLnBrk="1" hangingPunct="1"/>
            <a:endParaRPr lang="nl-BE" alt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pPr eaLnBrk="1" hangingPunct="1"/>
            <a:endParaRPr lang="nl-BE" alt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8D4A8C04-C684-44CF-A146-46656AB8A3F1}" type="slidenum">
              <a:rPr lang="nl-NL" altLang="nl-BE"/>
              <a:pPr/>
              <a:t>‹nr.›</a:t>
            </a:fld>
            <a:endParaRPr lang="nl-NL" alt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881CB826-0A49-4FC1-80A3-9CF263548106}" type="slidenum">
              <a:rPr lang="nl-NL" altLang="nl-BE"/>
              <a:pPr/>
              <a:t>‹nr.›</a:t>
            </a:fld>
            <a:endParaRPr lang="nl-NL" alt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EFAF6334-BB16-4D64-9933-24959378A7C4}" type="slidenum">
              <a:rPr lang="nl-NL" altLang="nl-BE"/>
              <a:pPr/>
              <a:t>‹nr.›</a:t>
            </a:fld>
            <a:endParaRPr lang="nl-NL" alt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287D6C28-62AA-41BA-90FF-B1767FFA141C}" type="slidenum">
              <a:rPr lang="nl-NL" altLang="nl-BE"/>
              <a:pPr/>
              <a:t>‹nr.›</a:t>
            </a:fld>
            <a:endParaRPr lang="nl-NL" alt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57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73A5BA15-248C-49F5-B046-CA1F42ABB0EC}" type="slidenum">
              <a:rPr lang="nl-NL" altLang="nl-BE"/>
              <a:pPr/>
              <a:t>‹nr.›</a:t>
            </a:fld>
            <a:endParaRPr lang="nl-NL" alt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Rectangle 4"/>
          <p:cNvSpPr>
            <a:spLocks noGrp="1" noChangeArrowheads="1"/>
          </p:cNvSpPr>
          <p:nvPr>
            <p:ph type="dt" sz="half" idx="10"/>
          </p:nvPr>
        </p:nvSpPr>
        <p:spPr>
          <a:ln/>
        </p:spPr>
        <p:txBody>
          <a:bodyPr/>
          <a:lstStyle>
            <a:lvl1pPr>
              <a:defRPr/>
            </a:lvl1pPr>
          </a:lstStyle>
          <a:p>
            <a:pPr>
              <a:defRPr/>
            </a:pPr>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
        <p:nvSpPr>
          <p:cNvPr id="8" name="Rectangle 6"/>
          <p:cNvSpPr>
            <a:spLocks noGrp="1" noChangeArrowheads="1"/>
          </p:cNvSpPr>
          <p:nvPr>
            <p:ph type="sldNum" sz="quarter" idx="12"/>
          </p:nvPr>
        </p:nvSpPr>
        <p:spPr>
          <a:ln/>
        </p:spPr>
        <p:txBody>
          <a:bodyPr/>
          <a:lstStyle>
            <a:lvl1pPr>
              <a:defRPr/>
            </a:lvl1pPr>
          </a:lstStyle>
          <a:p>
            <a:fld id="{BA958D15-F762-4B2E-BB12-FCC0EEF3D015}" type="slidenum">
              <a:rPr lang="nl-NL" altLang="nl-BE"/>
              <a:pPr/>
              <a:t>‹nr.›</a:t>
            </a:fld>
            <a:endParaRPr lang="nl-NL" altLang="nl-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el en twee objecten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half" idx="3"/>
          </p:nvPr>
        </p:nvSpPr>
        <p:spPr>
          <a:xfrm>
            <a:off x="457200" y="3938588"/>
            <a:ext cx="8229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Rectangle 4"/>
          <p:cNvSpPr>
            <a:spLocks noGrp="1" noChangeArrowheads="1"/>
          </p:cNvSpPr>
          <p:nvPr>
            <p:ph type="dt" sz="half" idx="10"/>
          </p:nvPr>
        </p:nvSpPr>
        <p:spPr>
          <a:ln/>
        </p:spPr>
        <p:txBody>
          <a:bodyPr/>
          <a:lstStyle>
            <a:lvl1pPr>
              <a:defRPr/>
            </a:lvl1pPr>
          </a:lstStyle>
          <a:p>
            <a:pPr>
              <a:defRPr/>
            </a:pPr>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
        <p:nvSpPr>
          <p:cNvPr id="8" name="Rectangle 6"/>
          <p:cNvSpPr>
            <a:spLocks noGrp="1" noChangeArrowheads="1"/>
          </p:cNvSpPr>
          <p:nvPr>
            <p:ph type="sldNum" sz="quarter" idx="12"/>
          </p:nvPr>
        </p:nvSpPr>
        <p:spPr>
          <a:ln/>
        </p:spPr>
        <p:txBody>
          <a:bodyPr/>
          <a:lstStyle>
            <a:lvl1pPr>
              <a:defRPr/>
            </a:lvl1pPr>
          </a:lstStyle>
          <a:p>
            <a:fld id="{4CA06C38-C090-400C-89D9-191F3687B491}" type="slidenum">
              <a:rPr lang="nl-NL" altLang="nl-BE"/>
              <a:pPr/>
              <a:t>‹nr.›</a:t>
            </a:fld>
            <a:endParaRPr lang="nl-NL" alt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F37190FD-202B-4084-959D-65A2075D2D78}" type="slidenum">
              <a:rPr lang="nl-NL" altLang="nl-BE"/>
              <a:pPr/>
              <a:t>‹nr.›</a:t>
            </a:fld>
            <a:endParaRPr lang="nl-NL" alt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3163FB38-B8E8-42E9-9E19-A9E82708FA80}" type="slidenum">
              <a:rPr lang="nl-NL" altLang="nl-BE"/>
              <a:pPr/>
              <a:t>‹nr.›</a:t>
            </a:fld>
            <a:endParaRPr lang="nl-NL" alt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B65220DA-5580-4D06-8B00-CDD45ED7E0EF}" type="slidenum">
              <a:rPr lang="nl-NL" altLang="nl-BE"/>
              <a:pPr/>
              <a:t>‹nr.›</a:t>
            </a:fld>
            <a:endParaRPr lang="nl-NL" alt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09296FBD-9889-46D5-8F08-3F2634596575}" type="slidenum">
              <a:rPr lang="nl-NL" altLang="nl-BE"/>
              <a:pPr/>
              <a:t>‹nr.›</a:t>
            </a:fld>
            <a:endParaRPr lang="nl-NL" alt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72C7D870-C0DC-4ADC-9BA0-B171D6F53B31}" type="slidenum">
              <a:rPr lang="nl-NL" altLang="nl-BE"/>
              <a:pPr/>
              <a:t>‹nr.›</a:t>
            </a:fld>
            <a:endParaRPr lang="nl-NL" alt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86F7E7F6-E2EC-474F-9641-C58288ABDA19}" type="slidenum">
              <a:rPr lang="nl-NL" altLang="nl-BE"/>
              <a:pPr/>
              <a:t>‹nr.›</a:t>
            </a:fld>
            <a:endParaRPr lang="nl-NL" alt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CD1E9B42-D2C5-4795-9CF2-833BBADF2083}" type="slidenum">
              <a:rPr lang="nl-NL" altLang="nl-BE"/>
              <a:pPr/>
              <a:t>‹nr.›</a:t>
            </a:fld>
            <a:endParaRPr lang="nl-NL" alt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18316F57-F8D7-4A35-BE5B-B3DD2CC153DB}" type="slidenum">
              <a:rPr lang="nl-NL" altLang="nl-BE"/>
              <a:pPr/>
              <a:t>‹nr.›</a:t>
            </a:fld>
            <a:endParaRPr lang="nl-NL" alt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B37BF7A9-7C71-4790-9F56-F6B26679BC48}" type="slidenum">
              <a:rPr lang="nl-NL" altLang="nl-BE"/>
              <a:pPr/>
              <a:t>‹nr.›</a:t>
            </a:fld>
            <a:endParaRPr lang="nl-NL" alt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BE"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BE" smtClean="0"/>
              <a:t>Klik om de opmaakprofielen van de modeltekst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39A9B3C0-CB9D-4D58-9416-48E620973B94}" type="slidenum">
              <a:rPr lang="nl-NL" altLang="nl-BE"/>
              <a:pPr/>
              <a:t>‹nr.›</a:t>
            </a:fld>
            <a:endParaRPr lang="nl-NL"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33375"/>
            <a:ext cx="7772400" cy="3267075"/>
          </a:xfrm>
        </p:spPr>
        <p:txBody>
          <a:bodyPr/>
          <a:lstStyle/>
          <a:p>
            <a:pPr eaLnBrk="1" hangingPunct="1"/>
            <a:r>
              <a:rPr lang="nl-BE" altLang="nl-BE" sz="4800" smtClean="0">
                <a:solidFill>
                  <a:srgbClr val="33CC33"/>
                </a:solidFill>
                <a:latin typeface="Baveuse" pitchFamily="2" charset="0"/>
              </a:rPr>
              <a:t/>
            </a:r>
            <a:br>
              <a:rPr lang="nl-BE" altLang="nl-BE" sz="4800" smtClean="0">
                <a:solidFill>
                  <a:srgbClr val="33CC33"/>
                </a:solidFill>
                <a:latin typeface="Baveuse" pitchFamily="2" charset="0"/>
              </a:rPr>
            </a:br>
            <a:r>
              <a:rPr lang="nl-BE" altLang="nl-BE" sz="4800" smtClean="0">
                <a:solidFill>
                  <a:srgbClr val="33CC33"/>
                </a:solidFill>
                <a:latin typeface="Baveuse" pitchFamily="2" charset="0"/>
              </a:rPr>
              <a:t/>
            </a:r>
            <a:br>
              <a:rPr lang="nl-BE" altLang="nl-BE" sz="4800" smtClean="0">
                <a:solidFill>
                  <a:srgbClr val="33CC33"/>
                </a:solidFill>
                <a:latin typeface="Baveuse" pitchFamily="2" charset="0"/>
              </a:rPr>
            </a:br>
            <a:r>
              <a:rPr lang="nl-BE" altLang="nl-BE" sz="4800" smtClean="0">
                <a:solidFill>
                  <a:srgbClr val="33CC33"/>
                </a:solidFill>
                <a:latin typeface="Baveuse" pitchFamily="2" charset="0"/>
              </a:rPr>
              <a:t/>
            </a:r>
            <a:br>
              <a:rPr lang="nl-BE" altLang="nl-BE" sz="4800" smtClean="0">
                <a:solidFill>
                  <a:srgbClr val="33CC33"/>
                </a:solidFill>
                <a:latin typeface="Baveuse" pitchFamily="2" charset="0"/>
              </a:rPr>
            </a:br>
            <a:endParaRPr lang="nl-NL" altLang="nl-BE" sz="4800" smtClean="0">
              <a:solidFill>
                <a:srgbClr val="33CC33"/>
              </a:solidFill>
              <a:latin typeface="Baveuse" pitchFamily="2" charset="0"/>
            </a:endParaRPr>
          </a:p>
        </p:txBody>
      </p:sp>
      <p:sp>
        <p:nvSpPr>
          <p:cNvPr id="4099" name="Text Box 4"/>
          <p:cNvSpPr txBox="1">
            <a:spLocks noChangeArrowheads="1"/>
          </p:cNvSpPr>
          <p:nvPr/>
        </p:nvSpPr>
        <p:spPr bwMode="auto">
          <a:xfrm>
            <a:off x="8316913" y="3357563"/>
            <a:ext cx="184150" cy="366712"/>
          </a:xfrm>
          <a:prstGeom prst="rect">
            <a:avLst/>
          </a:prstGeom>
          <a:noFill/>
          <a:ln w="9525">
            <a:noFill/>
            <a:miter lim="800000"/>
            <a:headEnd/>
            <a:tailEnd/>
          </a:ln>
        </p:spPr>
        <p:txBody>
          <a:bodyPr wrap="none">
            <a:spAutoFit/>
          </a:bodyPr>
          <a:lstStyle/>
          <a:p>
            <a:pPr eaLnBrk="1" hangingPunct="1"/>
            <a:endParaRPr lang="nl-BE" altLang="nl-BE">
              <a:latin typeface="Arial" charset="0"/>
            </a:endParaRPr>
          </a:p>
        </p:txBody>
      </p:sp>
      <p:pic>
        <p:nvPicPr>
          <p:cNvPr id="2" name="Afbeelding 1"/>
          <p:cNvPicPr>
            <a:picLocks noChangeAspect="1"/>
          </p:cNvPicPr>
          <p:nvPr/>
        </p:nvPicPr>
        <p:blipFill>
          <a:blip r:embed="rId3" cstate="print"/>
          <a:srcRect/>
          <a:stretch>
            <a:fillRect/>
          </a:stretch>
        </p:blipFill>
        <p:spPr bwMode="auto">
          <a:xfrm>
            <a:off x="322263" y="188913"/>
            <a:ext cx="8499475" cy="3727450"/>
          </a:xfrm>
          <a:prstGeom prst="rect">
            <a:avLst/>
          </a:prstGeom>
          <a:noFill/>
          <a:ln w="9525">
            <a:noFill/>
            <a:miter lim="800000"/>
            <a:headEnd/>
            <a:tailEnd/>
          </a:ln>
        </p:spPr>
      </p:pic>
      <p:pic>
        <p:nvPicPr>
          <p:cNvPr id="4101" name="Afbeelding 2"/>
          <p:cNvPicPr>
            <a:picLocks noChangeAspect="1"/>
          </p:cNvPicPr>
          <p:nvPr/>
        </p:nvPicPr>
        <p:blipFill>
          <a:blip r:embed="rId4" cstate="print"/>
          <a:srcRect/>
          <a:stretch>
            <a:fillRect/>
          </a:stretch>
        </p:blipFill>
        <p:spPr bwMode="auto">
          <a:xfrm>
            <a:off x="368300" y="4486275"/>
            <a:ext cx="1479550" cy="1903413"/>
          </a:xfrm>
          <a:prstGeom prst="rect">
            <a:avLst/>
          </a:prstGeom>
          <a:noFill/>
          <a:ln w="9525">
            <a:noFill/>
            <a:miter lim="800000"/>
            <a:headEnd/>
            <a:tailEnd/>
          </a:ln>
        </p:spPr>
      </p:pic>
      <p:pic>
        <p:nvPicPr>
          <p:cNvPr id="4102" name="Afbeelding 4"/>
          <p:cNvPicPr>
            <a:picLocks noChangeAspect="1"/>
          </p:cNvPicPr>
          <p:nvPr/>
        </p:nvPicPr>
        <p:blipFill>
          <a:blip r:embed="rId5" cstate="print"/>
          <a:srcRect/>
          <a:stretch>
            <a:fillRect/>
          </a:stretch>
        </p:blipFill>
        <p:spPr bwMode="auto">
          <a:xfrm>
            <a:off x="1584325" y="4652963"/>
            <a:ext cx="1460500" cy="1736725"/>
          </a:xfrm>
          <a:prstGeom prst="rect">
            <a:avLst/>
          </a:prstGeom>
          <a:noFill/>
          <a:ln w="9525">
            <a:noFill/>
            <a:miter lim="800000"/>
            <a:headEnd/>
            <a:tailEnd/>
          </a:ln>
        </p:spPr>
      </p:pic>
      <p:pic>
        <p:nvPicPr>
          <p:cNvPr id="4103" name="Afbeelding 5"/>
          <p:cNvPicPr>
            <a:picLocks noChangeAspect="1"/>
          </p:cNvPicPr>
          <p:nvPr/>
        </p:nvPicPr>
        <p:blipFill>
          <a:blip r:embed="rId6" cstate="print"/>
          <a:srcRect/>
          <a:stretch>
            <a:fillRect/>
          </a:stretch>
        </p:blipFill>
        <p:spPr bwMode="auto">
          <a:xfrm>
            <a:off x="5629275" y="4518025"/>
            <a:ext cx="1611313" cy="2006600"/>
          </a:xfrm>
          <a:prstGeom prst="rect">
            <a:avLst/>
          </a:prstGeom>
          <a:noFill/>
          <a:ln w="9525">
            <a:noFill/>
            <a:miter lim="800000"/>
            <a:headEnd/>
            <a:tailEnd/>
          </a:ln>
        </p:spPr>
      </p:pic>
      <p:pic>
        <p:nvPicPr>
          <p:cNvPr id="4104" name="Afbeelding 6"/>
          <p:cNvPicPr>
            <a:picLocks noChangeAspect="1"/>
          </p:cNvPicPr>
          <p:nvPr/>
        </p:nvPicPr>
        <p:blipFill>
          <a:blip r:embed="rId7" cstate="print"/>
          <a:srcRect/>
          <a:stretch>
            <a:fillRect/>
          </a:stretch>
        </p:blipFill>
        <p:spPr bwMode="auto">
          <a:xfrm>
            <a:off x="2806700" y="4346575"/>
            <a:ext cx="1497013" cy="2043113"/>
          </a:xfrm>
          <a:prstGeom prst="rect">
            <a:avLst/>
          </a:prstGeom>
          <a:noFill/>
          <a:ln w="9525">
            <a:noFill/>
            <a:miter lim="800000"/>
            <a:headEnd/>
            <a:tailEnd/>
          </a:ln>
        </p:spPr>
      </p:pic>
      <p:pic>
        <p:nvPicPr>
          <p:cNvPr id="4105" name="Afbeelding 7"/>
          <p:cNvPicPr>
            <a:picLocks noChangeAspect="1"/>
          </p:cNvPicPr>
          <p:nvPr/>
        </p:nvPicPr>
        <p:blipFill>
          <a:blip r:embed="rId8" cstate="print"/>
          <a:srcRect/>
          <a:stretch>
            <a:fillRect/>
          </a:stretch>
        </p:blipFill>
        <p:spPr bwMode="auto">
          <a:xfrm>
            <a:off x="4125913" y="4567238"/>
            <a:ext cx="1677987" cy="1908175"/>
          </a:xfrm>
          <a:prstGeom prst="rect">
            <a:avLst/>
          </a:prstGeom>
          <a:noFill/>
          <a:ln w="9525">
            <a:noFill/>
            <a:miter lim="800000"/>
            <a:headEnd/>
            <a:tailEnd/>
          </a:ln>
        </p:spPr>
      </p:pic>
      <p:pic>
        <p:nvPicPr>
          <p:cNvPr id="4106" name="Afbeelding 8"/>
          <p:cNvPicPr>
            <a:picLocks noChangeAspect="1"/>
          </p:cNvPicPr>
          <p:nvPr/>
        </p:nvPicPr>
        <p:blipFill>
          <a:blip r:embed="rId9" cstate="print"/>
          <a:srcRect/>
          <a:stretch>
            <a:fillRect/>
          </a:stretch>
        </p:blipFill>
        <p:spPr bwMode="auto">
          <a:xfrm>
            <a:off x="7000875" y="4567238"/>
            <a:ext cx="1533525" cy="2027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050"/>
                                        </p:tgtEl>
                                        <p:attrNameLst>
                                          <p:attrName>r</p:attrName>
                                        </p:attrNameLst>
                                      </p:cBhvr>
                                    </p:animRot>
                                  </p:childTnLst>
                                </p:cTn>
                              </p:par>
                              <p:par>
                                <p:cTn id="7" presetID="21"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sz="quarter"/>
          </p:nvPr>
        </p:nvSpPr>
        <p:spPr/>
        <p:txBody>
          <a:bodyPr/>
          <a:lstStyle/>
          <a:p>
            <a:pPr eaLnBrk="1" hangingPunct="1"/>
            <a:r>
              <a:rPr lang="nl-BE" altLang="nl-BE" sz="4000" b="1" smtClean="0">
                <a:solidFill>
                  <a:srgbClr val="FF3399"/>
                </a:solidFill>
                <a:latin typeface="Comic Sans MS" pitchFamily="66" charset="0"/>
              </a:rPr>
              <a:t/>
            </a:r>
            <a:br>
              <a:rPr lang="nl-BE" altLang="nl-BE" sz="4000" b="1" smtClean="0">
                <a:solidFill>
                  <a:srgbClr val="FF3399"/>
                </a:solidFill>
                <a:latin typeface="Comic Sans MS" pitchFamily="66" charset="0"/>
              </a:rPr>
            </a:br>
            <a:r>
              <a:rPr lang="nl-BE" altLang="nl-BE" sz="4000" b="1" smtClean="0">
                <a:solidFill>
                  <a:srgbClr val="FF3399"/>
                </a:solidFill>
                <a:latin typeface="Comic Sans MS" pitchFamily="66" charset="0"/>
              </a:rPr>
              <a:t>Regels en afspraken</a:t>
            </a:r>
            <a:r>
              <a:rPr lang="nl-BE" altLang="nl-BE" sz="4000" b="1" smtClean="0">
                <a:solidFill>
                  <a:srgbClr val="33CC33"/>
                </a:solidFill>
                <a:latin typeface="Comic Sans MS" pitchFamily="66" charset="0"/>
              </a:rPr>
              <a:t/>
            </a:r>
            <a:br>
              <a:rPr lang="nl-BE" altLang="nl-BE" sz="4000" b="1" smtClean="0">
                <a:solidFill>
                  <a:srgbClr val="33CC33"/>
                </a:solidFill>
                <a:latin typeface="Comic Sans MS" pitchFamily="66" charset="0"/>
              </a:rPr>
            </a:br>
            <a:r>
              <a:rPr lang="nl-BE" altLang="nl-BE" sz="1800" smtClean="0">
                <a:solidFill>
                  <a:schemeClr val="tx1"/>
                </a:solidFill>
                <a:latin typeface="Comic Sans MS" pitchFamily="66" charset="0"/>
              </a:rPr>
              <a:t>Op de </a:t>
            </a:r>
            <a:r>
              <a:rPr lang="nl-BE" altLang="nl-BE" sz="1800" smtClean="0">
                <a:solidFill>
                  <a:srgbClr val="FF0000"/>
                </a:solidFill>
                <a:latin typeface="Comic Sans MS" pitchFamily="66" charset="0"/>
              </a:rPr>
              <a:t>rode lijn </a:t>
            </a:r>
            <a:r>
              <a:rPr lang="nl-BE" altLang="nl-BE" sz="1800" smtClean="0">
                <a:solidFill>
                  <a:schemeClr val="tx1"/>
                </a:solidFill>
                <a:latin typeface="Comic Sans MS" pitchFamily="66" charset="0"/>
              </a:rPr>
              <a:t>wachten voor we gaan spelen of voor we naar de poort gaan.</a:t>
            </a:r>
            <a:br>
              <a:rPr lang="nl-BE" altLang="nl-BE" sz="1800" smtClean="0">
                <a:solidFill>
                  <a:schemeClr val="tx1"/>
                </a:solidFill>
                <a:latin typeface="Comic Sans MS" pitchFamily="66" charset="0"/>
              </a:rPr>
            </a:br>
            <a:r>
              <a:rPr lang="nl-BE" altLang="nl-BE" sz="1800" smtClean="0">
                <a:solidFill>
                  <a:schemeClr val="tx1"/>
                </a:solidFill>
                <a:latin typeface="Comic Sans MS" pitchFamily="66" charset="0"/>
              </a:rPr>
              <a:t/>
            </a:r>
            <a:br>
              <a:rPr lang="nl-BE" altLang="nl-BE" sz="1800" smtClean="0">
                <a:solidFill>
                  <a:schemeClr val="tx1"/>
                </a:solidFill>
                <a:latin typeface="Comic Sans MS" pitchFamily="66" charset="0"/>
              </a:rPr>
            </a:br>
            <a:r>
              <a:rPr lang="nl-BE" altLang="nl-BE" sz="1800" smtClean="0">
                <a:solidFill>
                  <a:schemeClr val="tx1"/>
                </a:solidFill>
                <a:latin typeface="Comic Sans MS" pitchFamily="66" charset="0"/>
              </a:rPr>
              <a:t/>
            </a:r>
            <a:br>
              <a:rPr lang="nl-BE" altLang="nl-BE" sz="1800" smtClean="0">
                <a:solidFill>
                  <a:schemeClr val="tx1"/>
                </a:solidFill>
                <a:latin typeface="Comic Sans MS" pitchFamily="66" charset="0"/>
              </a:rPr>
            </a:br>
            <a:r>
              <a:rPr lang="nl-BE" altLang="nl-BE" sz="4000" smtClean="0">
                <a:solidFill>
                  <a:srgbClr val="33CC33"/>
                </a:solidFill>
              </a:rPr>
              <a:t> </a:t>
            </a:r>
            <a:endParaRPr lang="nl-NL" altLang="nl-BE" sz="4000" smtClean="0">
              <a:solidFill>
                <a:srgbClr val="33CC33"/>
              </a:solidFill>
            </a:endParaRPr>
          </a:p>
        </p:txBody>
      </p:sp>
      <p:pic>
        <p:nvPicPr>
          <p:cNvPr id="7" name="Afbeelding 6"/>
          <p:cNvPicPr>
            <a:picLocks noChangeAspect="1"/>
          </p:cNvPicPr>
          <p:nvPr/>
        </p:nvPicPr>
        <p:blipFill rotWithShape="1">
          <a:blip r:embed="rId2" cstate="print">
            <a:extLst>
              <a:ext uri="{28A0092B-C50C-407E-A947-70E740481C1C}">
                <a14:useLocalDpi xmlns="" xmlns:a14="http://schemas.microsoft.com/office/drawing/2010/main" val="0"/>
              </a:ext>
            </a:extLst>
          </a:blip>
          <a:srcRect l="22315" t="34619" b="28467"/>
          <a:stretch/>
        </p:blipFill>
        <p:spPr>
          <a:xfrm>
            <a:off x="683568" y="1340768"/>
            <a:ext cx="5239813" cy="186734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10" name="Afbeelding 9"/>
          <p:cNvPicPr>
            <a:picLocks noChangeAspect="1"/>
          </p:cNvPicPr>
          <p:nvPr/>
        </p:nvPicPr>
        <p:blipFill rotWithShape="1">
          <a:blip r:embed="rId3" cstate="print">
            <a:extLst>
              <a:ext uri="{28A0092B-C50C-407E-A947-70E740481C1C}">
                <a14:useLocalDpi xmlns="" xmlns:a14="http://schemas.microsoft.com/office/drawing/2010/main" val="0"/>
              </a:ext>
            </a:extLst>
          </a:blip>
          <a:srcRect l="7118" t="10683" r="5530" b="8614"/>
          <a:stretch/>
        </p:blipFill>
        <p:spPr>
          <a:xfrm>
            <a:off x="4726360" y="3645024"/>
            <a:ext cx="3960440" cy="2808312"/>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34821" name="Tekstvak 10"/>
          <p:cNvSpPr txBox="1">
            <a:spLocks noChangeArrowheads="1"/>
          </p:cNvSpPr>
          <p:nvPr/>
        </p:nvSpPr>
        <p:spPr bwMode="auto">
          <a:xfrm>
            <a:off x="457200" y="4240213"/>
            <a:ext cx="3740150" cy="2862262"/>
          </a:xfrm>
          <a:prstGeom prst="rect">
            <a:avLst/>
          </a:prstGeom>
          <a:noFill/>
          <a:ln w="9525">
            <a:noFill/>
            <a:miter lim="800000"/>
            <a:headEnd/>
            <a:tailEnd/>
          </a:ln>
        </p:spPr>
        <p:txBody>
          <a:bodyPr>
            <a:spAutoFit/>
          </a:bodyPr>
          <a:lstStyle/>
          <a:p>
            <a:r>
              <a:rPr lang="nl-BE" altLang="nl-BE" sz="6000" b="1">
                <a:solidFill>
                  <a:srgbClr val="FF0000"/>
                </a:solidFill>
                <a:latin typeface="CHAMOMILE TEA" pitchFamily="2" charset="0"/>
              </a:rPr>
              <a:t>Rode  lijn</a:t>
            </a:r>
          </a:p>
          <a:p>
            <a:r>
              <a:rPr lang="nl-BE" altLang="nl-BE" sz="6000" b="1">
                <a:solidFill>
                  <a:srgbClr val="FF0000"/>
                </a:solidFill>
                <a:latin typeface="CHAMOMILE TEA" pitchFamily="2" charset="0"/>
              </a:rPr>
              <a:t> stoplijn</a:t>
            </a:r>
          </a:p>
          <a:p>
            <a:pPr algn="ctr"/>
            <a:endParaRPr lang="nl-BE" altLang="nl-BE" sz="6000">
              <a:solidFill>
                <a:srgbClr val="FF0000"/>
              </a:solidFill>
              <a:latin typeface="CHAMOMILE TEA"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title"/>
          </p:nvPr>
        </p:nvSpPr>
        <p:spPr>
          <a:xfrm>
            <a:off x="457200" y="274638"/>
            <a:ext cx="8229600" cy="706437"/>
          </a:xfrm>
        </p:spPr>
        <p:txBody>
          <a:bodyPr/>
          <a:lstStyle/>
          <a:p>
            <a:pPr eaLnBrk="1" hangingPunct="1"/>
            <a:r>
              <a:rPr lang="nl-BE" altLang="nl-BE" sz="3200" b="1" smtClean="0">
                <a:solidFill>
                  <a:srgbClr val="FF3399"/>
                </a:solidFill>
                <a:latin typeface="Comic Sans MS" pitchFamily="66" charset="0"/>
              </a:rPr>
              <a:t>In de rij gaan staan als de bel gaat.</a:t>
            </a:r>
            <a:endParaRPr lang="nl-NL" altLang="nl-BE" sz="3200" b="1" smtClean="0">
              <a:solidFill>
                <a:srgbClr val="FF3399"/>
              </a:solidFill>
              <a:latin typeface="Comic Sans MS" pitchFamily="66" charset="0"/>
            </a:endParaRPr>
          </a:p>
        </p:txBody>
      </p:sp>
      <p:pic>
        <p:nvPicPr>
          <p:cNvPr id="3" name="Afbeelding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6041" y="1412776"/>
            <a:ext cx="6451917" cy="4608512"/>
          </a:xfrm>
          <a:prstGeom prst="ellipse">
            <a:avLst/>
          </a:prstGeom>
          <a:ln w="63500" cap="rnd">
            <a:solidFill>
              <a:srgbClr val="00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57200" y="0"/>
            <a:ext cx="8229600" cy="1052513"/>
          </a:xfrm>
        </p:spPr>
        <p:txBody>
          <a:bodyPr/>
          <a:lstStyle/>
          <a:p>
            <a:pPr eaLnBrk="1" hangingPunct="1"/>
            <a:r>
              <a:rPr lang="nl-BE" altLang="nl-BE" sz="4000" b="1" smtClean="0">
                <a:solidFill>
                  <a:srgbClr val="FF3399"/>
                </a:solidFill>
                <a:latin typeface="Comic Sans MS" pitchFamily="66" charset="0"/>
              </a:rPr>
              <a:t/>
            </a:r>
            <a:br>
              <a:rPr lang="nl-BE" altLang="nl-BE" sz="4000" b="1" smtClean="0">
                <a:solidFill>
                  <a:srgbClr val="FF3399"/>
                </a:solidFill>
                <a:latin typeface="Comic Sans MS" pitchFamily="66" charset="0"/>
              </a:rPr>
            </a:br>
            <a:r>
              <a:rPr lang="nl-BE" altLang="nl-BE" sz="4000" b="1" smtClean="0">
                <a:solidFill>
                  <a:srgbClr val="FF3399"/>
                </a:solidFill>
                <a:latin typeface="Comic Sans MS" pitchFamily="66" charset="0"/>
              </a:rPr>
              <a:t>Praktische tips</a:t>
            </a:r>
            <a:r>
              <a:rPr lang="nl-BE" altLang="nl-BE" sz="4000" smtClean="0">
                <a:solidFill>
                  <a:srgbClr val="33CC33"/>
                </a:solidFill>
              </a:rPr>
              <a:t> </a:t>
            </a:r>
            <a:br>
              <a:rPr lang="nl-BE" altLang="nl-BE" sz="4000" smtClean="0">
                <a:solidFill>
                  <a:srgbClr val="33CC33"/>
                </a:solidFill>
              </a:rPr>
            </a:br>
            <a:endParaRPr lang="nl-NL" altLang="nl-BE" sz="4000" smtClean="0">
              <a:solidFill>
                <a:srgbClr val="33CC33"/>
              </a:solidFill>
            </a:endParaRPr>
          </a:p>
        </p:txBody>
      </p:sp>
      <p:sp>
        <p:nvSpPr>
          <p:cNvPr id="36867" name="Rectangle 7"/>
          <p:cNvSpPr>
            <a:spLocks noGrp="1" noChangeArrowheads="1"/>
          </p:cNvSpPr>
          <p:nvPr>
            <p:ph type="body" sz="half" idx="1"/>
          </p:nvPr>
        </p:nvSpPr>
        <p:spPr>
          <a:xfrm>
            <a:off x="457200" y="1124744"/>
            <a:ext cx="4038600" cy="5001419"/>
          </a:xfrm>
        </p:spPr>
        <p:txBody>
          <a:bodyPr/>
          <a:lstStyle/>
          <a:p>
            <a:pPr eaLnBrk="1" hangingPunct="1"/>
            <a:r>
              <a:rPr lang="nl-BE" altLang="nl-BE" sz="2000" b="1" dirty="0" smtClean="0">
                <a:latin typeface="Comic Sans MS" pitchFamily="66" charset="0"/>
              </a:rPr>
              <a:t>Naam of symbooltje </a:t>
            </a:r>
            <a:r>
              <a:rPr lang="nl-BE" altLang="nl-BE" sz="2000" dirty="0" smtClean="0">
                <a:latin typeface="Comic Sans MS" pitchFamily="66" charset="0"/>
              </a:rPr>
              <a:t>overal opzetten: op jassen, brooddozen, koekjes, fruit, sjaal, muts,…</a:t>
            </a:r>
          </a:p>
          <a:p>
            <a:pPr eaLnBrk="1" hangingPunct="1"/>
            <a:r>
              <a:rPr lang="nl-BE" altLang="nl-BE" sz="2000" dirty="0" smtClean="0">
                <a:latin typeface="Comic Sans MS" pitchFamily="66" charset="0"/>
              </a:rPr>
              <a:t>Flesje </a:t>
            </a:r>
            <a:r>
              <a:rPr lang="nl-BE" altLang="nl-BE" sz="2000" b="1" dirty="0" smtClean="0">
                <a:latin typeface="Comic Sans MS" pitchFamily="66" charset="0"/>
              </a:rPr>
              <a:t>water</a:t>
            </a:r>
            <a:r>
              <a:rPr lang="nl-BE" altLang="nl-BE" sz="2000" dirty="0" smtClean="0">
                <a:latin typeface="Comic Sans MS" pitchFamily="66" charset="0"/>
              </a:rPr>
              <a:t> of drinkbus meegeven</a:t>
            </a:r>
          </a:p>
          <a:p>
            <a:pPr eaLnBrk="1" hangingPunct="1"/>
            <a:r>
              <a:rPr lang="nl-BE" altLang="nl-BE" sz="2000" b="1" dirty="0" smtClean="0">
                <a:latin typeface="Comic Sans MS" pitchFamily="66" charset="0"/>
              </a:rPr>
              <a:t>Fruit geschild </a:t>
            </a:r>
            <a:r>
              <a:rPr lang="nl-BE" altLang="nl-BE" sz="2000" dirty="0" smtClean="0">
                <a:latin typeface="Comic Sans MS" pitchFamily="66" charset="0"/>
              </a:rPr>
              <a:t>in een potje meegeven</a:t>
            </a:r>
          </a:p>
          <a:p>
            <a:pPr eaLnBrk="1" hangingPunct="1"/>
            <a:r>
              <a:rPr lang="nl-BE" altLang="nl-BE" sz="2000" b="1" dirty="0" smtClean="0">
                <a:latin typeface="Comic Sans MS" pitchFamily="66" charset="0"/>
              </a:rPr>
              <a:t>Woensdag is fruitdag</a:t>
            </a:r>
          </a:p>
          <a:p>
            <a:pPr eaLnBrk="1" hangingPunct="1"/>
            <a:r>
              <a:rPr lang="nl-BE" altLang="nl-BE" sz="2000" b="1" dirty="0" smtClean="0">
                <a:latin typeface="Comic Sans MS" pitchFamily="66" charset="0"/>
              </a:rPr>
              <a:t>Geen speelgoed, tutje,… </a:t>
            </a:r>
            <a:r>
              <a:rPr lang="nl-BE" altLang="nl-BE" sz="2000" dirty="0" smtClean="0">
                <a:latin typeface="Comic Sans MS" pitchFamily="66" charset="0"/>
              </a:rPr>
              <a:t>meegeven tenzij we het vragen</a:t>
            </a:r>
          </a:p>
          <a:p>
            <a:pPr eaLnBrk="1" hangingPunct="1"/>
            <a:r>
              <a:rPr lang="nl-NL" altLang="nl-BE" sz="2000" b="1" dirty="0" smtClean="0">
                <a:latin typeface="Comic Sans MS" pitchFamily="66" charset="0"/>
              </a:rPr>
              <a:t>Kort afscheid </a:t>
            </a:r>
            <a:r>
              <a:rPr lang="nl-NL" altLang="nl-BE" sz="2000" dirty="0" smtClean="0">
                <a:latin typeface="Comic Sans MS" pitchFamily="66" charset="0"/>
              </a:rPr>
              <a:t>nemen aan de schoolpoort maakt de </a:t>
            </a:r>
            <a:r>
              <a:rPr lang="nl-NL" altLang="nl-BE" sz="2000" dirty="0" err="1" smtClean="0">
                <a:latin typeface="Comic Sans MS" pitchFamily="66" charset="0"/>
              </a:rPr>
              <a:t>verdrietjes</a:t>
            </a:r>
            <a:r>
              <a:rPr lang="nl-NL" altLang="nl-BE" sz="2000" dirty="0" smtClean="0">
                <a:latin typeface="Comic Sans MS" pitchFamily="66" charset="0"/>
              </a:rPr>
              <a:t> ook korter</a:t>
            </a:r>
          </a:p>
        </p:txBody>
      </p:sp>
      <p:pic>
        <p:nvPicPr>
          <p:cNvPr id="36868" name="Picture 6" descr="004"/>
          <p:cNvPicPr>
            <a:picLocks noChangeAspect="1" noChangeArrowheads="1"/>
          </p:cNvPicPr>
          <p:nvPr/>
        </p:nvPicPr>
        <p:blipFill>
          <a:blip r:embed="rId2" cstate="print"/>
          <a:srcRect l="18916" r="18944"/>
          <a:stretch>
            <a:fillRect/>
          </a:stretch>
        </p:blipFill>
        <p:spPr bwMode="auto">
          <a:xfrm>
            <a:off x="4932363" y="1484313"/>
            <a:ext cx="3311525" cy="3997325"/>
          </a:xfrm>
          <a:prstGeom prst="rect">
            <a:avLst/>
          </a:prstGeom>
          <a:noFill/>
          <a:ln w="101600" cmpd="tri">
            <a:solidFill>
              <a:srgbClr val="FF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692150"/>
          </a:xfrm>
        </p:spPr>
        <p:txBody>
          <a:bodyPr/>
          <a:lstStyle/>
          <a:p>
            <a:pPr eaLnBrk="1" hangingPunct="1"/>
            <a:r>
              <a:rPr lang="nl-BE" altLang="nl-BE" sz="3200" b="1" dirty="0" smtClean="0">
                <a:solidFill>
                  <a:srgbClr val="FF3399"/>
                </a:solidFill>
                <a:latin typeface="Comic Sans MS" pitchFamily="66" charset="0"/>
              </a:rPr>
              <a:t>WIELTJESDAG</a:t>
            </a:r>
            <a:endParaRPr lang="nl-NL" altLang="nl-BE" sz="3200" b="1" dirty="0" smtClean="0">
              <a:solidFill>
                <a:srgbClr val="FF3399"/>
              </a:solidFill>
              <a:latin typeface="Comic Sans MS" pitchFamily="66" charset="0"/>
            </a:endParaRPr>
          </a:p>
        </p:txBody>
      </p:sp>
      <p:sp>
        <p:nvSpPr>
          <p:cNvPr id="37891" name="Rectangle 3"/>
          <p:cNvSpPr>
            <a:spLocks noGrp="1" noChangeArrowheads="1"/>
          </p:cNvSpPr>
          <p:nvPr>
            <p:ph type="body" idx="1"/>
          </p:nvPr>
        </p:nvSpPr>
        <p:spPr>
          <a:xfrm>
            <a:off x="468313" y="836613"/>
            <a:ext cx="8229600" cy="6021387"/>
          </a:xfrm>
        </p:spPr>
        <p:txBody>
          <a:bodyPr/>
          <a:lstStyle/>
          <a:p>
            <a:pPr eaLnBrk="1" hangingPunct="1">
              <a:lnSpc>
                <a:spcPct val="90000"/>
              </a:lnSpc>
            </a:pPr>
            <a:r>
              <a:rPr lang="nl-BE" altLang="nl-BE" sz="2000" dirty="0" smtClean="0">
                <a:latin typeface="Comic Sans MS" pitchFamily="66" charset="0"/>
              </a:rPr>
              <a:t>Vrijdag is het </a:t>
            </a:r>
            <a:r>
              <a:rPr lang="nl-BE" altLang="nl-BE" sz="2000" dirty="0" smtClean="0">
                <a:solidFill>
                  <a:srgbClr val="FF3399"/>
                </a:solidFill>
                <a:latin typeface="Comic Sans MS" pitchFamily="66" charset="0"/>
              </a:rPr>
              <a:t>wieltjesdag</a:t>
            </a:r>
            <a:r>
              <a:rPr lang="nl-BE" altLang="nl-BE" sz="2000" dirty="0" smtClean="0">
                <a:latin typeface="Comic Sans MS" pitchFamily="66" charset="0"/>
              </a:rPr>
              <a:t>: de kleuters mogen dan net voor de speeltijd begint op de grote speelplaats even fietsen of </a:t>
            </a:r>
            <a:r>
              <a:rPr lang="nl-BE" altLang="nl-BE" sz="2000" dirty="0" smtClean="0">
                <a:latin typeface="Comic Sans MS" pitchFamily="66" charset="0"/>
              </a:rPr>
              <a:t>steppen</a:t>
            </a:r>
          </a:p>
          <a:p>
            <a:pPr eaLnBrk="1" hangingPunct="1">
              <a:lnSpc>
                <a:spcPct val="90000"/>
              </a:lnSpc>
            </a:pPr>
            <a:r>
              <a:rPr lang="nl-BE" altLang="nl-BE" sz="2000" dirty="0" smtClean="0">
                <a:latin typeface="Comic Sans MS" pitchFamily="66" charset="0"/>
              </a:rPr>
              <a:t>Er zijn op school </a:t>
            </a:r>
            <a:r>
              <a:rPr lang="nl-BE" altLang="nl-BE" sz="2000" dirty="0" err="1" smtClean="0">
                <a:latin typeface="Comic Sans MS" pitchFamily="66" charset="0"/>
              </a:rPr>
              <a:t>héél</a:t>
            </a:r>
            <a:r>
              <a:rPr lang="nl-BE" altLang="nl-BE" sz="2000" dirty="0" smtClean="0">
                <a:latin typeface="Comic Sans MS" pitchFamily="66" charset="0"/>
              </a:rPr>
              <a:t> wat loopfietsen. Zo krijgt elke kleuter de kans om te kunnen fietsen wanneer ze hun eigen fiets niet mee naar school kunnen brengen (opvang, regenweer, …)</a:t>
            </a:r>
          </a:p>
          <a:p>
            <a:pPr eaLnBrk="1" hangingPunct="1">
              <a:lnSpc>
                <a:spcPct val="90000"/>
              </a:lnSpc>
            </a:pPr>
            <a:endParaRPr lang="nl-BE" altLang="nl-BE" sz="2000" dirty="0" smtClean="0">
              <a:latin typeface="Comic Sans MS" pitchFamily="66" charset="0"/>
            </a:endParaRPr>
          </a:p>
          <a:p>
            <a:pPr eaLnBrk="1" hangingPunct="1">
              <a:lnSpc>
                <a:spcPct val="90000"/>
              </a:lnSpc>
            </a:pPr>
            <a:endParaRPr lang="nl-BE" altLang="nl-BE" sz="2000" dirty="0" smtClean="0">
              <a:latin typeface="Comic Sans MS" pitchFamily="66" charset="0"/>
            </a:endParaRPr>
          </a:p>
          <a:p>
            <a:pPr eaLnBrk="1" hangingPunct="1">
              <a:lnSpc>
                <a:spcPct val="90000"/>
              </a:lnSpc>
              <a:buFontTx/>
              <a:buNone/>
            </a:pPr>
            <a:endParaRPr lang="nl-BE" altLang="nl-BE" sz="2000" dirty="0" smtClean="0">
              <a:latin typeface="Comic Sans MS" pitchFamily="66" charset="0"/>
            </a:endParaRPr>
          </a:p>
          <a:p>
            <a:pPr eaLnBrk="1" hangingPunct="1">
              <a:lnSpc>
                <a:spcPct val="90000"/>
              </a:lnSpc>
              <a:buFontTx/>
              <a:buNone/>
            </a:pPr>
            <a:endParaRPr lang="nl-BE" altLang="nl-BE" sz="2000" dirty="0" smtClean="0">
              <a:latin typeface="Comic Sans MS" pitchFamily="66" charset="0"/>
            </a:endParaRPr>
          </a:p>
          <a:p>
            <a:pPr eaLnBrk="1" hangingPunct="1">
              <a:lnSpc>
                <a:spcPct val="90000"/>
              </a:lnSpc>
              <a:buFontTx/>
              <a:buNone/>
            </a:pPr>
            <a:endParaRPr lang="nl-BE" altLang="nl-BE" sz="2000" dirty="0" smtClean="0">
              <a:latin typeface="Comic Sans MS" pitchFamily="66" charset="0"/>
            </a:endParaRPr>
          </a:p>
          <a:p>
            <a:pPr eaLnBrk="1" hangingPunct="1">
              <a:lnSpc>
                <a:spcPct val="90000"/>
              </a:lnSpc>
              <a:buFontTx/>
              <a:buNone/>
            </a:pPr>
            <a:endParaRPr lang="nl-BE" altLang="nl-BE" sz="2000" dirty="0" smtClean="0">
              <a:latin typeface="Comic Sans MS" pitchFamily="66" charset="0"/>
            </a:endParaRPr>
          </a:p>
          <a:p>
            <a:pPr eaLnBrk="1" hangingPunct="1">
              <a:lnSpc>
                <a:spcPct val="90000"/>
              </a:lnSpc>
            </a:pPr>
            <a:endParaRPr lang="nl-BE" altLang="nl-BE" sz="2000" dirty="0" smtClean="0">
              <a:latin typeface="Comic Sans MS" pitchFamily="66" charset="0"/>
            </a:endParaRPr>
          </a:p>
          <a:p>
            <a:pPr eaLnBrk="1" hangingPunct="1">
              <a:lnSpc>
                <a:spcPct val="90000"/>
              </a:lnSpc>
            </a:pPr>
            <a:endParaRPr lang="nl-NL" altLang="nl-BE" sz="2400" dirty="0" smtClean="0">
              <a:latin typeface="Comic Sans MS" pitchFamily="66" charset="0"/>
            </a:endParaRPr>
          </a:p>
        </p:txBody>
      </p:sp>
      <p:pic>
        <p:nvPicPr>
          <p:cNvPr id="6" name="Afbeelding 5" descr="donderdag fietsdag.jpg"/>
          <p:cNvPicPr>
            <a:picLocks noChangeAspect="1"/>
          </p:cNvPicPr>
          <p:nvPr/>
        </p:nvPicPr>
        <p:blipFill>
          <a:blip r:embed="rId2" cstate="print"/>
          <a:srcRect b="15136"/>
          <a:stretch>
            <a:fillRect/>
          </a:stretch>
        </p:blipFill>
        <p:spPr>
          <a:xfrm>
            <a:off x="467544" y="2564904"/>
            <a:ext cx="4977955" cy="3168352"/>
          </a:xfrm>
          <a:prstGeom prst="ellipse">
            <a:avLst/>
          </a:prstGeom>
        </p:spPr>
      </p:pic>
      <p:pic>
        <p:nvPicPr>
          <p:cNvPr id="7" name="Afbeelding 6" descr="Basic-Rem-Blauw1.jpg"/>
          <p:cNvPicPr>
            <a:picLocks noChangeAspect="1"/>
          </p:cNvPicPr>
          <p:nvPr/>
        </p:nvPicPr>
        <p:blipFill>
          <a:blip r:embed="rId3" cstate="print"/>
          <a:stretch>
            <a:fillRect/>
          </a:stretch>
        </p:blipFill>
        <p:spPr>
          <a:xfrm>
            <a:off x="5652120" y="3645024"/>
            <a:ext cx="2880000" cy="2880000"/>
          </a:xfrm>
          <a:prstGeom prst="ellipse">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866330"/>
          </a:xfrm>
        </p:spPr>
        <p:txBody>
          <a:bodyPr/>
          <a:lstStyle/>
          <a:p>
            <a:r>
              <a:rPr lang="nl-BE" dirty="0" err="1" smtClean="0">
                <a:solidFill>
                  <a:srgbClr val="FFCCFF"/>
                </a:solidFill>
                <a:latin typeface="CHAMOMILE TEA" pitchFamily="2" charset="0"/>
              </a:rPr>
              <a:t>Heen-en-weer-tasje</a:t>
            </a:r>
            <a:r>
              <a:rPr lang="nl-BE" dirty="0" smtClean="0">
                <a:solidFill>
                  <a:srgbClr val="FFCCFF"/>
                </a:solidFill>
                <a:latin typeface="CHAMOMILE TEA" pitchFamily="2" charset="0"/>
              </a:rPr>
              <a:t/>
            </a:r>
            <a:br>
              <a:rPr lang="nl-BE" dirty="0" smtClean="0">
                <a:solidFill>
                  <a:srgbClr val="FFCCFF"/>
                </a:solidFill>
                <a:latin typeface="CHAMOMILE TEA" pitchFamily="2" charset="0"/>
              </a:rPr>
            </a:br>
            <a:r>
              <a:rPr lang="nl-BE" dirty="0" smtClean="0"/>
              <a:t/>
            </a:r>
            <a:br>
              <a:rPr lang="nl-BE" dirty="0" smtClean="0"/>
            </a:br>
            <a:endParaRPr lang="nl-BE" dirty="0"/>
          </a:p>
        </p:txBody>
      </p:sp>
      <p:sp>
        <p:nvSpPr>
          <p:cNvPr id="3" name="Tijdelijke aanduiding voor inhoud 2"/>
          <p:cNvSpPr>
            <a:spLocks noGrp="1"/>
          </p:cNvSpPr>
          <p:nvPr>
            <p:ph idx="1"/>
          </p:nvPr>
        </p:nvSpPr>
        <p:spPr/>
        <p:txBody>
          <a:bodyPr/>
          <a:lstStyle/>
          <a:p>
            <a:r>
              <a:rPr lang="nl-BE" altLang="nl-BE" sz="2400" dirty="0" smtClean="0">
                <a:latin typeface="Comic Sans MS" pitchFamily="66" charset="0"/>
              </a:rPr>
              <a:t>Elke kleuter krijgt een </a:t>
            </a:r>
            <a:r>
              <a:rPr lang="nl-BE" altLang="nl-BE" sz="2400" dirty="0" smtClean="0">
                <a:solidFill>
                  <a:srgbClr val="FF3399"/>
                </a:solidFill>
                <a:latin typeface="Comic Sans MS" pitchFamily="66" charset="0"/>
              </a:rPr>
              <a:t>tasje</a:t>
            </a:r>
            <a:r>
              <a:rPr lang="nl-BE" altLang="nl-BE" sz="2400" dirty="0" smtClean="0">
                <a:latin typeface="Comic Sans MS" pitchFamily="66" charset="0"/>
              </a:rPr>
              <a:t> mee wanneer er brieven, liedjes, info, … zijn. Meestal gebeurt dit op vrijdag. Op maandag worden de tasjes terug in de klas verwacht voor eventuele nieuwe post.</a:t>
            </a:r>
          </a:p>
          <a:p>
            <a:pPr algn="ctr"/>
            <a:endParaRPr lang="nl-BE" sz="2400" dirty="0"/>
          </a:p>
        </p:txBody>
      </p:sp>
      <p:pic>
        <p:nvPicPr>
          <p:cNvPr id="4" name="Afbeelding 3" descr="brief.jpg"/>
          <p:cNvPicPr>
            <a:picLocks noChangeAspect="1"/>
          </p:cNvPicPr>
          <p:nvPr/>
        </p:nvPicPr>
        <p:blipFill>
          <a:blip r:embed="rId2" cstate="print"/>
          <a:srcRect l="14201" t="17516" r="24730" b="23422"/>
          <a:stretch>
            <a:fillRect/>
          </a:stretch>
        </p:blipFill>
        <p:spPr>
          <a:xfrm rot="5400000">
            <a:off x="1188468" y="3068116"/>
            <a:ext cx="2662200" cy="3672000"/>
          </a:xfrm>
          <a:prstGeom prst="rect">
            <a:avLst/>
          </a:prstGeom>
        </p:spPr>
      </p:pic>
      <p:pic>
        <p:nvPicPr>
          <p:cNvPr id="5" name="Afbeelding 4" descr="3013060d.jpg"/>
          <p:cNvPicPr>
            <a:picLocks noChangeAspect="1"/>
          </p:cNvPicPr>
          <p:nvPr/>
        </p:nvPicPr>
        <p:blipFill>
          <a:blip r:embed="rId3" cstate="print"/>
          <a:stretch>
            <a:fillRect/>
          </a:stretch>
        </p:blipFill>
        <p:spPr>
          <a:xfrm>
            <a:off x="4932040" y="3473624"/>
            <a:ext cx="3240360" cy="3240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nl-BE" altLang="nl-BE" sz="2000" smtClean="0">
              <a:latin typeface="Comic Sans MS" pitchFamily="66" charset="0"/>
            </a:endParaRPr>
          </a:p>
        </p:txBody>
      </p:sp>
      <p:sp>
        <p:nvSpPr>
          <p:cNvPr id="38915" name="Rectangle 3"/>
          <p:cNvSpPr>
            <a:spLocks noGrp="1" noChangeArrowheads="1"/>
          </p:cNvSpPr>
          <p:nvPr>
            <p:ph type="body" idx="1"/>
          </p:nvPr>
        </p:nvSpPr>
        <p:spPr>
          <a:xfrm>
            <a:off x="457200" y="260350"/>
            <a:ext cx="8218488" cy="1944688"/>
          </a:xfrm>
        </p:spPr>
        <p:txBody>
          <a:bodyPr/>
          <a:lstStyle/>
          <a:p>
            <a:pPr>
              <a:buFontTx/>
              <a:buNone/>
            </a:pPr>
            <a:r>
              <a:rPr lang="nl-BE" altLang="nl-BE" sz="1800" smtClean="0">
                <a:latin typeface="Comic Sans MS" pitchFamily="66" charset="0"/>
              </a:rPr>
              <a:t>     Wanneer je kleuter bijna </a:t>
            </a:r>
            <a:r>
              <a:rPr lang="nl-BE" altLang="nl-BE" sz="1800" smtClean="0">
                <a:solidFill>
                  <a:srgbClr val="FF3399"/>
                </a:solidFill>
                <a:latin typeface="Comic Sans MS" pitchFamily="66" charset="0"/>
              </a:rPr>
              <a:t>jarig</a:t>
            </a:r>
            <a:r>
              <a:rPr lang="nl-BE" altLang="nl-BE" sz="1800" smtClean="0">
                <a:latin typeface="Comic Sans MS" pitchFamily="66" charset="0"/>
              </a:rPr>
              <a:t> is, mag je met de juf afspreken wanneer hij of zij mag gevierd worden in de klas. De dag ervoor krijgt je kleuter de verjaardagskoffer mee naar huis. Mag ik vragen om de koffer na het feestje zo snel mogelijk weer mee naar school te geven. Het is nl. mogelijk dat er de volgende dag al een nieuw feestje voor een andere jarige is.</a:t>
            </a:r>
            <a:endParaRPr lang="nl-NL" altLang="nl-BE" sz="1800" smtClean="0">
              <a:latin typeface="Comic Sans MS" pitchFamily="66" charset="0"/>
            </a:endParaRPr>
          </a:p>
        </p:txBody>
      </p:sp>
      <p:pic>
        <p:nvPicPr>
          <p:cNvPr id="38917" name="Afbeelding 3"/>
          <p:cNvPicPr>
            <a:picLocks noChangeAspect="1"/>
          </p:cNvPicPr>
          <p:nvPr/>
        </p:nvPicPr>
        <p:blipFill>
          <a:blip r:embed="rId2" cstate="print"/>
          <a:srcRect/>
          <a:stretch>
            <a:fillRect/>
          </a:stretch>
        </p:blipFill>
        <p:spPr bwMode="auto">
          <a:xfrm>
            <a:off x="719138" y="2360613"/>
            <a:ext cx="3448050" cy="4092575"/>
          </a:xfrm>
          <a:prstGeom prst="rect">
            <a:avLst/>
          </a:prstGeom>
          <a:noFill/>
          <a:ln w="9525">
            <a:noFill/>
            <a:miter lim="800000"/>
            <a:headEnd/>
            <a:tailEnd/>
          </a:ln>
        </p:spPr>
      </p:pic>
      <p:pic>
        <p:nvPicPr>
          <p:cNvPr id="2" name="Afbeelding 2"/>
          <p:cNvPicPr>
            <a:picLocks noChangeAspect="1"/>
          </p:cNvPicPr>
          <p:nvPr/>
        </p:nvPicPr>
        <p:blipFill>
          <a:blip r:embed="rId3" cstate="print"/>
          <a:srcRect/>
          <a:stretch>
            <a:fillRect/>
          </a:stretch>
        </p:blipFill>
        <p:spPr bwMode="auto">
          <a:xfrm>
            <a:off x="4198938" y="1955800"/>
            <a:ext cx="4497387" cy="449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1" fill="hold" nodeType="withEffect">
                                  <p:stCondLst>
                                    <p:cond delay="0"/>
                                  </p:stCondLst>
                                  <p:childTnLst>
                                    <p:anim calcmode="lin" valueType="num">
                                      <p:cBhvr additive="base">
                                        <p:cTn id="6" dur="1000"/>
                                        <p:tgtEl>
                                          <p:spTgt spid="38917"/>
                                        </p:tgtEl>
                                        <p:attrNameLst>
                                          <p:attrName>ppt_x</p:attrName>
                                        </p:attrNameLst>
                                      </p:cBhvr>
                                      <p:tavLst>
                                        <p:tav tm="0">
                                          <p:val>
                                            <p:strVal val="ppt_x"/>
                                          </p:val>
                                        </p:tav>
                                        <p:tav tm="100000">
                                          <p:val>
                                            <p:strVal val="ppt_x"/>
                                          </p:val>
                                        </p:tav>
                                      </p:tavLst>
                                    </p:anim>
                                    <p:anim calcmode="lin" valueType="num">
                                      <p:cBhvr additive="base">
                                        <p:cTn id="7" dur="1000"/>
                                        <p:tgtEl>
                                          <p:spTgt spid="38917"/>
                                        </p:tgtEl>
                                        <p:attrNameLst>
                                          <p:attrName>ppt_y</p:attrName>
                                        </p:attrNameLst>
                                      </p:cBhvr>
                                      <p:tavLst>
                                        <p:tav tm="0">
                                          <p:val>
                                            <p:strVal val="ppt_y"/>
                                          </p:val>
                                        </p:tav>
                                        <p:tav tm="100000">
                                          <p:val>
                                            <p:strVal val="0-ppt_h/2"/>
                                          </p:val>
                                        </p:tav>
                                      </p:tavLst>
                                    </p:anim>
                                    <p:set>
                                      <p:cBhvr>
                                        <p:cTn id="8" dur="1" fill="hold">
                                          <p:stCondLst>
                                            <p:cond delay="999"/>
                                          </p:stCondLst>
                                        </p:cTn>
                                        <p:tgtEl>
                                          <p:spTgt spid="38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7"/>
            <a:ext cx="7772400" cy="1584175"/>
          </a:xfrm>
        </p:spPr>
        <p:txBody>
          <a:bodyPr/>
          <a:lstStyle/>
          <a:p>
            <a:endParaRPr lang="nl-BE" dirty="0"/>
          </a:p>
        </p:txBody>
      </p:sp>
      <p:sp>
        <p:nvSpPr>
          <p:cNvPr id="3" name="Ondertitel 2"/>
          <p:cNvSpPr>
            <a:spLocks noGrp="1"/>
          </p:cNvSpPr>
          <p:nvPr>
            <p:ph type="subTitle" idx="1"/>
          </p:nvPr>
        </p:nvSpPr>
        <p:spPr>
          <a:xfrm>
            <a:off x="251520" y="4797152"/>
            <a:ext cx="8640960" cy="1728192"/>
          </a:xfrm>
        </p:spPr>
        <p:txBody>
          <a:bodyPr/>
          <a:lstStyle/>
          <a:p>
            <a:pPr algn="l">
              <a:buFont typeface="Wingdings" pitchFamily="2" charset="2"/>
              <a:buChar char="§"/>
            </a:pPr>
            <a:r>
              <a:rPr lang="nl-BE" sz="1800" dirty="0" smtClean="0">
                <a:latin typeface="Comic Sans MS" pitchFamily="66" charset="0"/>
              </a:rPr>
              <a:t>  Het koffertje mag mee naar huis</a:t>
            </a:r>
          </a:p>
          <a:p>
            <a:pPr algn="l">
              <a:buFont typeface="Wingdings" pitchFamily="2" charset="2"/>
              <a:buChar char="§"/>
            </a:pPr>
            <a:r>
              <a:rPr lang="nl-BE" sz="1800" dirty="0" smtClean="0">
                <a:latin typeface="Comic Sans MS" pitchFamily="66" charset="0"/>
              </a:rPr>
              <a:t>  </a:t>
            </a:r>
            <a:r>
              <a:rPr lang="nl-BE" sz="1800" dirty="0" err="1" smtClean="0">
                <a:latin typeface="Comic Sans MS" pitchFamily="66" charset="0"/>
              </a:rPr>
              <a:t>Klaspopjes</a:t>
            </a:r>
            <a:r>
              <a:rPr lang="nl-BE" sz="1800" dirty="0" smtClean="0">
                <a:latin typeface="Comic Sans MS" pitchFamily="66" charset="0"/>
              </a:rPr>
              <a:t> </a:t>
            </a:r>
            <a:r>
              <a:rPr lang="nl-BE" sz="1800" dirty="0" err="1" smtClean="0">
                <a:latin typeface="Comic Sans MS" pitchFamily="66" charset="0"/>
              </a:rPr>
              <a:t>Nellie</a:t>
            </a:r>
            <a:r>
              <a:rPr lang="nl-BE" sz="1800" dirty="0" smtClean="0">
                <a:latin typeface="Comic Sans MS" pitchFamily="66" charset="0"/>
              </a:rPr>
              <a:t> &amp; </a:t>
            </a:r>
            <a:r>
              <a:rPr lang="nl-BE" sz="1800" dirty="0" err="1" smtClean="0">
                <a:latin typeface="Comic Sans MS" pitchFamily="66" charset="0"/>
              </a:rPr>
              <a:t>Cezar</a:t>
            </a:r>
            <a:r>
              <a:rPr lang="nl-BE" sz="1800" dirty="0" smtClean="0">
                <a:latin typeface="Comic Sans MS" pitchFamily="66" charset="0"/>
              </a:rPr>
              <a:t> komen logeren bij de jarige kleuter</a:t>
            </a:r>
          </a:p>
          <a:p>
            <a:pPr algn="l">
              <a:buFont typeface="Wingdings" pitchFamily="2" charset="2"/>
              <a:buChar char="§"/>
            </a:pPr>
            <a:r>
              <a:rPr lang="nl-BE" sz="1800" dirty="0" smtClean="0">
                <a:latin typeface="Comic Sans MS" pitchFamily="66" charset="0"/>
              </a:rPr>
              <a:t>  In de koffer zit het prentenboekje ‘Jarig zijn’, dat thuis verteld mag worden</a:t>
            </a:r>
          </a:p>
          <a:p>
            <a:pPr algn="l">
              <a:buFont typeface="Wingdings" pitchFamily="2" charset="2"/>
              <a:buChar char="§"/>
            </a:pPr>
            <a:r>
              <a:rPr lang="nl-BE" sz="1800" dirty="0" smtClean="0">
                <a:latin typeface="Comic Sans MS" pitchFamily="66" charset="0"/>
              </a:rPr>
              <a:t>  Het favoriete prentenboek en de </a:t>
            </a:r>
            <a:r>
              <a:rPr lang="nl-BE" sz="1800" dirty="0" err="1" smtClean="0">
                <a:latin typeface="Comic Sans MS" pitchFamily="66" charset="0"/>
              </a:rPr>
              <a:t>lievelingscd</a:t>
            </a:r>
            <a:r>
              <a:rPr lang="nl-BE" sz="1800" dirty="0" smtClean="0">
                <a:latin typeface="Comic Sans MS" pitchFamily="66" charset="0"/>
              </a:rPr>
              <a:t> mogen mee naar de klas.</a:t>
            </a:r>
          </a:p>
          <a:p>
            <a:pPr algn="l"/>
            <a:r>
              <a:rPr lang="nl-BE" sz="1800" dirty="0" smtClean="0">
                <a:latin typeface="Comic Sans MS" pitchFamily="66" charset="0"/>
              </a:rPr>
              <a:t>   De juf verteld het boekje en er wordt gedanst op de lievelingsliedjes.</a:t>
            </a:r>
            <a:endParaRPr lang="nl-BE" sz="1800" dirty="0">
              <a:latin typeface="Comic Sans MS" pitchFamily="66" charset="0"/>
            </a:endParaRPr>
          </a:p>
        </p:txBody>
      </p:sp>
      <p:pic>
        <p:nvPicPr>
          <p:cNvPr id="4" name="Afbeelding 3" descr="verjaardagsfeest.jpg"/>
          <p:cNvPicPr>
            <a:picLocks noChangeAspect="1"/>
          </p:cNvPicPr>
          <p:nvPr/>
        </p:nvPicPr>
        <p:blipFill>
          <a:blip r:embed="rId2" cstate="print"/>
          <a:stretch>
            <a:fillRect/>
          </a:stretch>
        </p:blipFill>
        <p:spPr>
          <a:xfrm>
            <a:off x="1979712" y="332656"/>
            <a:ext cx="4932040" cy="36127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332656"/>
            <a:ext cx="3096344" cy="4176463"/>
          </a:xfrm>
        </p:spPr>
        <p:txBody>
          <a:bodyPr/>
          <a:lstStyle/>
          <a:p>
            <a:endParaRPr lang="nl-BE" dirty="0">
              <a:latin typeface="CHAMOMILE TEA" pitchFamily="2" charset="0"/>
            </a:endParaRPr>
          </a:p>
        </p:txBody>
      </p:sp>
      <p:sp>
        <p:nvSpPr>
          <p:cNvPr id="3" name="Ondertitel 2"/>
          <p:cNvSpPr>
            <a:spLocks noGrp="1"/>
          </p:cNvSpPr>
          <p:nvPr>
            <p:ph type="subTitle" idx="1"/>
          </p:nvPr>
        </p:nvSpPr>
        <p:spPr>
          <a:xfrm>
            <a:off x="539552" y="5517232"/>
            <a:ext cx="7992888" cy="864096"/>
          </a:xfrm>
        </p:spPr>
        <p:txBody>
          <a:bodyPr/>
          <a:lstStyle/>
          <a:p>
            <a:r>
              <a:rPr lang="nl-BE" sz="6600" dirty="0" smtClean="0">
                <a:solidFill>
                  <a:srgbClr val="FF9933"/>
                </a:solidFill>
                <a:latin typeface="CHAMOMILE TEA" pitchFamily="2" charset="0"/>
              </a:rPr>
              <a:t>De knutseltas</a:t>
            </a:r>
            <a:endParaRPr lang="nl-BE" sz="6600" dirty="0">
              <a:solidFill>
                <a:srgbClr val="FF9933"/>
              </a:solidFill>
              <a:latin typeface="CHAMOMILE TEA" pitchFamily="2" charset="0"/>
            </a:endParaRPr>
          </a:p>
        </p:txBody>
      </p:sp>
      <p:pic>
        <p:nvPicPr>
          <p:cNvPr id="4" name="Afbeelding 3" descr="DSCN7973.JPG"/>
          <p:cNvPicPr>
            <a:picLocks noChangeAspect="1"/>
          </p:cNvPicPr>
          <p:nvPr/>
        </p:nvPicPr>
        <p:blipFill>
          <a:blip r:embed="rId2" cstate="print"/>
          <a:stretch>
            <a:fillRect/>
          </a:stretch>
        </p:blipFill>
        <p:spPr>
          <a:xfrm rot="5400000">
            <a:off x="-228472" y="1388712"/>
            <a:ext cx="4416000" cy="3312000"/>
          </a:xfrm>
          <a:prstGeom prst="roundRect">
            <a:avLst/>
          </a:prstGeom>
        </p:spPr>
      </p:pic>
      <p:sp>
        <p:nvSpPr>
          <p:cNvPr id="5" name="Tekstvak 4"/>
          <p:cNvSpPr txBox="1"/>
          <p:nvPr/>
        </p:nvSpPr>
        <p:spPr>
          <a:xfrm>
            <a:off x="3779912" y="548680"/>
            <a:ext cx="4968552" cy="4745915"/>
          </a:xfrm>
          <a:prstGeom prst="rect">
            <a:avLst/>
          </a:prstGeom>
          <a:noFill/>
        </p:spPr>
        <p:txBody>
          <a:bodyPr wrap="square" rtlCol="0">
            <a:spAutoFit/>
          </a:bodyPr>
          <a:lstStyle/>
          <a:p>
            <a:pPr eaLnBrk="1" hangingPunct="1">
              <a:lnSpc>
                <a:spcPct val="90000"/>
              </a:lnSpc>
            </a:pPr>
            <a:endParaRPr lang="nl-BE" altLang="nl-BE" sz="2400" dirty="0" smtClean="0"/>
          </a:p>
          <a:p>
            <a:pPr eaLnBrk="1" hangingPunct="1">
              <a:lnSpc>
                <a:spcPct val="90000"/>
              </a:lnSpc>
            </a:pPr>
            <a:endParaRPr lang="nl-BE" altLang="nl-BE" sz="2400" dirty="0"/>
          </a:p>
          <a:p>
            <a:pPr eaLnBrk="1" hangingPunct="1">
              <a:lnSpc>
                <a:spcPct val="90000"/>
              </a:lnSpc>
            </a:pPr>
            <a:r>
              <a:rPr lang="nl-BE" altLang="nl-BE" sz="2400" dirty="0" smtClean="0"/>
              <a:t>Voor </a:t>
            </a:r>
            <a:r>
              <a:rPr lang="nl-BE" altLang="nl-BE" sz="2400" dirty="0"/>
              <a:t>de vakanties krijgen de kleuters hun </a:t>
            </a:r>
            <a:r>
              <a:rPr lang="nl-BE" altLang="nl-BE" sz="2400" dirty="0">
                <a:solidFill>
                  <a:srgbClr val="FF3399"/>
                </a:solidFill>
              </a:rPr>
              <a:t>knutseltas</a:t>
            </a:r>
            <a:r>
              <a:rPr lang="nl-BE" altLang="nl-BE" sz="2400" dirty="0"/>
              <a:t> mee naar huis met al hun werkjes in. Deze werkjes mogen thuis blijven. De zak liefst zo snel mogelijk weer </a:t>
            </a:r>
            <a:r>
              <a:rPr lang="nl-BE" altLang="nl-BE" sz="2400" dirty="0" smtClean="0"/>
              <a:t>leeg mee </a:t>
            </a:r>
            <a:r>
              <a:rPr lang="nl-BE" altLang="nl-BE" sz="2400" dirty="0"/>
              <a:t>naar school geven</a:t>
            </a:r>
            <a:r>
              <a:rPr lang="nl-BE" altLang="nl-BE" sz="2400" dirty="0" smtClean="0"/>
              <a:t>.</a:t>
            </a:r>
          </a:p>
          <a:p>
            <a:pPr eaLnBrk="1" hangingPunct="1">
              <a:lnSpc>
                <a:spcPct val="90000"/>
              </a:lnSpc>
            </a:pPr>
            <a:endParaRPr lang="nl-BE" altLang="nl-BE" sz="2400" dirty="0"/>
          </a:p>
          <a:p>
            <a:pPr eaLnBrk="1" hangingPunct="1">
              <a:lnSpc>
                <a:spcPct val="90000"/>
              </a:lnSpc>
            </a:pPr>
            <a:r>
              <a:rPr lang="nl-BE" altLang="nl-BE" sz="2400" dirty="0" smtClean="0"/>
              <a:t>Mag ik vragen om zorg te dragen voor de tas van je kleuter? We willen </a:t>
            </a:r>
            <a:r>
              <a:rPr lang="nl-BE" altLang="nl-BE" sz="2400" b="1" dirty="0" smtClean="0">
                <a:solidFill>
                  <a:srgbClr val="00B050"/>
                </a:solidFill>
              </a:rPr>
              <a:t>duurzaam</a:t>
            </a:r>
            <a:r>
              <a:rPr lang="nl-BE" altLang="nl-BE" sz="2400" dirty="0" smtClean="0"/>
              <a:t> omgaan met het </a:t>
            </a:r>
            <a:r>
              <a:rPr lang="nl-BE" altLang="nl-BE" sz="2400" dirty="0" err="1" smtClean="0"/>
              <a:t>klasmateriaal</a:t>
            </a:r>
            <a:r>
              <a:rPr lang="nl-BE" altLang="nl-BE" sz="2400" dirty="0" smtClean="0"/>
              <a:t> en kiezen daarom voor herbruikbare tassen.</a:t>
            </a:r>
            <a:endParaRPr lang="nl-BE" altLang="nl-BE"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u="sng" dirty="0" err="1" smtClean="0">
                <a:solidFill>
                  <a:srgbClr val="FF66CC"/>
                </a:solidFill>
                <a:latin typeface="Comic Sans MS" pitchFamily="66" charset="0"/>
              </a:rPr>
              <a:t>Liedjes-en-versjeskaft</a:t>
            </a:r>
            <a:endParaRPr lang="nl-BE" b="1" u="sng" dirty="0">
              <a:solidFill>
                <a:srgbClr val="FF66CC"/>
              </a:solidFill>
              <a:latin typeface="Comic Sans MS" pitchFamily="66" charset="0"/>
            </a:endParaRPr>
          </a:p>
        </p:txBody>
      </p:sp>
      <p:pic>
        <p:nvPicPr>
          <p:cNvPr id="5" name="Tijdelijke aanduiding voor inhoud 4" descr="DSCN7974.JPG"/>
          <p:cNvPicPr>
            <a:picLocks noGrp="1" noChangeAspect="1"/>
          </p:cNvPicPr>
          <p:nvPr>
            <p:ph sz="half" idx="1"/>
          </p:nvPr>
        </p:nvPicPr>
        <p:blipFill>
          <a:blip r:embed="rId2" cstate="print"/>
          <a:srcRect l="10827"/>
          <a:stretch>
            <a:fillRect/>
          </a:stretch>
        </p:blipFill>
        <p:spPr>
          <a:xfrm rot="16200000">
            <a:off x="140056" y="2172313"/>
            <a:ext cx="4120937" cy="3465960"/>
          </a:xfrm>
          <a:prstGeom prst="roundRect">
            <a:avLst/>
          </a:prstGeom>
          <a:ln w="76200">
            <a:solidFill>
              <a:srgbClr val="CC66FF"/>
            </a:solidFill>
          </a:ln>
        </p:spPr>
      </p:pic>
      <p:sp>
        <p:nvSpPr>
          <p:cNvPr id="4" name="Tijdelijke aanduiding voor inhoud 3"/>
          <p:cNvSpPr>
            <a:spLocks noGrp="1"/>
          </p:cNvSpPr>
          <p:nvPr>
            <p:ph sz="half" idx="2"/>
          </p:nvPr>
        </p:nvSpPr>
        <p:spPr>
          <a:xfrm>
            <a:off x="4499992" y="1600200"/>
            <a:ext cx="4248472" cy="4853136"/>
          </a:xfrm>
        </p:spPr>
        <p:txBody>
          <a:bodyPr/>
          <a:lstStyle/>
          <a:p>
            <a:r>
              <a:rPr lang="nl-BE" altLang="nl-BE" sz="2000" dirty="0" smtClean="0">
                <a:latin typeface="Comic Sans MS" pitchFamily="66" charset="0"/>
              </a:rPr>
              <a:t>In ons klasje wordt er ontzettend veel gezongen en gebruiken we </a:t>
            </a:r>
            <a:r>
              <a:rPr lang="nl-BE" altLang="nl-BE" sz="2000" dirty="0" err="1" smtClean="0">
                <a:latin typeface="Comic Sans MS" pitchFamily="66" charset="0"/>
              </a:rPr>
              <a:t>héél</a:t>
            </a:r>
            <a:r>
              <a:rPr lang="nl-BE" altLang="nl-BE" sz="2000" dirty="0" smtClean="0">
                <a:latin typeface="Comic Sans MS" pitchFamily="66" charset="0"/>
              </a:rPr>
              <a:t> wat versjes als ondersteuning bij het leren en spelen.</a:t>
            </a:r>
          </a:p>
          <a:p>
            <a:r>
              <a:rPr lang="nl-BE" altLang="nl-BE" sz="2000" dirty="0" smtClean="0">
                <a:latin typeface="Comic Sans MS" pitchFamily="66" charset="0"/>
              </a:rPr>
              <a:t>De liedjes en versjes die de kleuters leren, krijgen ze mee naar huis en mogen ze in hun </a:t>
            </a:r>
            <a:r>
              <a:rPr lang="nl-BE" altLang="nl-BE" sz="2400" dirty="0" err="1" smtClean="0">
                <a:solidFill>
                  <a:srgbClr val="FF3399"/>
                </a:solidFill>
                <a:latin typeface="Comic Sans MS" pitchFamily="66" charset="0"/>
              </a:rPr>
              <a:t>liedjes-en-versjeskaft</a:t>
            </a:r>
            <a:r>
              <a:rPr lang="nl-BE" altLang="nl-BE" sz="2400" dirty="0" smtClean="0">
                <a:latin typeface="Comic Sans MS" pitchFamily="66" charset="0"/>
              </a:rPr>
              <a:t> </a:t>
            </a:r>
            <a:r>
              <a:rPr lang="nl-BE" altLang="nl-BE" sz="2000" dirty="0" smtClean="0">
                <a:latin typeface="Comic Sans MS" pitchFamily="66" charset="0"/>
              </a:rPr>
              <a:t>stoppen.</a:t>
            </a:r>
          </a:p>
          <a:p>
            <a:r>
              <a:rPr lang="nl-BE" altLang="nl-BE" sz="2000" dirty="0" smtClean="0">
                <a:latin typeface="Comic Sans MS" pitchFamily="66" charset="0"/>
              </a:rPr>
              <a:t>Neem de kaft af en toe eens mee in de auto, voor het slapengaan, … Pret verzekerd !</a:t>
            </a:r>
          </a:p>
          <a:p>
            <a:endParaRPr lang="nl-BE" altLang="nl-BE" sz="2000" dirty="0" smtClean="0">
              <a:latin typeface="Comic Sans MS" pitchFamily="66" charset="0"/>
            </a:endParaRPr>
          </a:p>
          <a:p>
            <a:endParaRPr lang="nl-B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1714202"/>
          </a:xfrm>
        </p:spPr>
        <p:txBody>
          <a:bodyPr/>
          <a:lstStyle/>
          <a:p>
            <a:pPr algn="l"/>
            <a:r>
              <a:rPr lang="nl-BE" altLang="nl-BE" sz="2400" dirty="0" smtClean="0">
                <a:latin typeface="Comic Sans MS" pitchFamily="66" charset="0"/>
              </a:rPr>
              <a:t>    Twee keer per week gaan de kleuters met juf Ellen </a:t>
            </a:r>
            <a:br>
              <a:rPr lang="nl-BE" altLang="nl-BE" sz="2400" dirty="0" smtClean="0">
                <a:latin typeface="Comic Sans MS" pitchFamily="66" charset="0"/>
              </a:rPr>
            </a:br>
            <a:r>
              <a:rPr lang="nl-BE" altLang="nl-BE" sz="2400" dirty="0" smtClean="0">
                <a:latin typeface="Comic Sans MS" pitchFamily="66" charset="0"/>
              </a:rPr>
              <a:t>    1 uurtje </a:t>
            </a:r>
            <a:r>
              <a:rPr lang="nl-BE" altLang="nl-BE" sz="2400" dirty="0" smtClean="0">
                <a:solidFill>
                  <a:srgbClr val="FF3399"/>
                </a:solidFill>
                <a:latin typeface="Comic Sans MS" pitchFamily="66" charset="0"/>
              </a:rPr>
              <a:t>turnen</a:t>
            </a:r>
            <a:r>
              <a:rPr lang="nl-BE" altLang="nl-BE" sz="2400" dirty="0" smtClean="0">
                <a:latin typeface="Comic Sans MS" pitchFamily="66" charset="0"/>
              </a:rPr>
              <a:t>: </a:t>
            </a:r>
            <a:r>
              <a:rPr lang="nl-BE" altLang="nl-BE" sz="2800" dirty="0" smtClean="0">
                <a:latin typeface="Comic Sans MS" pitchFamily="66" charset="0"/>
              </a:rPr>
              <a:t/>
            </a:r>
            <a:br>
              <a:rPr lang="nl-BE" altLang="nl-BE" sz="2800" dirty="0" smtClean="0">
                <a:latin typeface="Comic Sans MS" pitchFamily="66" charset="0"/>
              </a:rPr>
            </a:br>
            <a:r>
              <a:rPr lang="nl-BE" altLang="nl-BE" sz="2800" dirty="0" smtClean="0">
                <a:latin typeface="Comic Sans MS" pitchFamily="66" charset="0"/>
              </a:rPr>
              <a:t>           </a:t>
            </a:r>
            <a:r>
              <a:rPr lang="nl-BE" altLang="nl-BE" sz="2000" dirty="0" smtClean="0">
                <a:latin typeface="Comic Sans MS" pitchFamily="66" charset="0"/>
              </a:rPr>
              <a:t>- op maandag en dinsdag</a:t>
            </a:r>
            <a:br>
              <a:rPr lang="nl-BE" altLang="nl-BE" sz="2000" dirty="0" smtClean="0">
                <a:latin typeface="Comic Sans MS" pitchFamily="66" charset="0"/>
              </a:rPr>
            </a:br>
            <a:r>
              <a:rPr lang="nl-BE" altLang="nl-BE" sz="2000" dirty="0" smtClean="0">
                <a:latin typeface="Comic Sans MS" pitchFamily="66" charset="0"/>
              </a:rPr>
              <a:t>               - meteen na de voormiddagspeeltijd (10.40u. – 11.30u.)</a:t>
            </a:r>
            <a:br>
              <a:rPr lang="nl-BE" altLang="nl-BE" sz="2000" dirty="0" smtClean="0">
                <a:latin typeface="Comic Sans MS" pitchFamily="66" charset="0"/>
              </a:rPr>
            </a:br>
            <a:endParaRPr lang="nl-NL" altLang="nl-BE" sz="2000" dirty="0" smtClean="0">
              <a:latin typeface="Comic Sans MS" pitchFamily="66" charset="0"/>
            </a:endParaRPr>
          </a:p>
        </p:txBody>
      </p:sp>
      <p:sp>
        <p:nvSpPr>
          <p:cNvPr id="39939" name="Rectangle 3"/>
          <p:cNvSpPr>
            <a:spLocks noGrp="1" noChangeArrowheads="1"/>
          </p:cNvSpPr>
          <p:nvPr>
            <p:ph type="body" idx="1"/>
          </p:nvPr>
        </p:nvSpPr>
        <p:spPr>
          <a:xfrm>
            <a:off x="457200" y="1600201"/>
            <a:ext cx="8229600" cy="4277072"/>
          </a:xfrm>
        </p:spPr>
        <p:txBody>
          <a:bodyPr/>
          <a:lstStyle/>
          <a:p>
            <a:pPr marL="0" indent="0" algn="ctr">
              <a:buFontTx/>
              <a:buNone/>
            </a:pPr>
            <a:endParaRPr lang="nl-BE" altLang="nl-BE" dirty="0" smtClean="0"/>
          </a:p>
          <a:p>
            <a:pPr marL="0" indent="0" algn="ctr">
              <a:buFontTx/>
              <a:buNone/>
            </a:pPr>
            <a:endParaRPr lang="nl-BE" altLang="nl-BE" dirty="0" smtClean="0"/>
          </a:p>
          <a:p>
            <a:pPr marL="0" indent="0" algn="ctr">
              <a:buFontTx/>
              <a:buNone/>
            </a:pPr>
            <a:endParaRPr lang="nl-BE" altLang="nl-BE" dirty="0" smtClean="0"/>
          </a:p>
          <a:p>
            <a:pPr marL="0" indent="0" algn="ctr">
              <a:buFontTx/>
              <a:buNone/>
            </a:pPr>
            <a:endParaRPr lang="nl-BE" altLang="nl-BE" dirty="0" smtClean="0"/>
          </a:p>
          <a:p>
            <a:pPr marL="0" indent="0" algn="ctr">
              <a:buFontTx/>
              <a:buNone/>
            </a:pPr>
            <a:endParaRPr lang="nl-BE" altLang="nl-BE" dirty="0" smtClean="0"/>
          </a:p>
          <a:p>
            <a:pPr marL="0" indent="0" algn="ctr">
              <a:buFontTx/>
              <a:buNone/>
            </a:pPr>
            <a:endParaRPr lang="nl-BE" altLang="nl-BE" dirty="0" smtClean="0"/>
          </a:p>
          <a:p>
            <a:pPr marL="0" indent="0" algn="ctr">
              <a:buFontTx/>
              <a:buNone/>
            </a:pPr>
            <a:endParaRPr lang="nl-BE" altLang="nl-BE" dirty="0" smtClean="0"/>
          </a:p>
          <a:p>
            <a:pPr marL="0" indent="0" algn="ctr">
              <a:buFontTx/>
              <a:buNone/>
            </a:pPr>
            <a:endParaRPr lang="nl-BE" altLang="nl-BE" sz="1200" dirty="0" smtClean="0"/>
          </a:p>
          <a:p>
            <a:pPr marL="0" indent="0" algn="ctr">
              <a:buFontTx/>
              <a:buNone/>
            </a:pPr>
            <a:endParaRPr lang="nl-BE" altLang="nl-BE" sz="800" dirty="0" smtClean="0">
              <a:latin typeface="CHAMOMILE TEA" pitchFamily="2" charset="0"/>
            </a:endParaRPr>
          </a:p>
          <a:p>
            <a:pPr marL="0" indent="0" algn="ctr">
              <a:buFontTx/>
              <a:buNone/>
            </a:pPr>
            <a:r>
              <a:rPr lang="nl-BE" altLang="nl-BE" sz="2400" dirty="0" smtClean="0">
                <a:latin typeface="CHAMOMILE TEA" pitchFamily="2" charset="0"/>
              </a:rPr>
              <a:t>Voorzie je bengel op die dagen van makkelijke kledij</a:t>
            </a:r>
          </a:p>
        </p:txBody>
      </p:sp>
      <p:pic>
        <p:nvPicPr>
          <p:cNvPr id="3" name="Afbeelding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9712" y="2132856"/>
            <a:ext cx="5018749" cy="3620669"/>
          </a:xfrm>
          <a:prstGeom prst="flowChartAlternateProcess">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BE" altLang="nl-BE" sz="4000" smtClean="0">
                <a:solidFill>
                  <a:srgbClr val="33CC33"/>
                </a:solidFill>
                <a:latin typeface="Comic Sans MS" pitchFamily="66" charset="0"/>
              </a:rPr>
              <a:t>Even voorstellen</a:t>
            </a:r>
            <a:br>
              <a:rPr lang="nl-BE" altLang="nl-BE" sz="4000" smtClean="0">
                <a:solidFill>
                  <a:srgbClr val="33CC33"/>
                </a:solidFill>
                <a:latin typeface="Comic Sans MS" pitchFamily="66" charset="0"/>
              </a:rPr>
            </a:br>
            <a:endParaRPr lang="nl-NL" altLang="nl-BE" sz="4000" smtClean="0">
              <a:solidFill>
                <a:srgbClr val="33CC33"/>
              </a:solidFill>
              <a:latin typeface="Comic Sans MS" pitchFamily="66" charset="0"/>
            </a:endParaRPr>
          </a:p>
        </p:txBody>
      </p:sp>
      <p:graphicFrame>
        <p:nvGraphicFramePr>
          <p:cNvPr id="3105" name="Group 33"/>
          <p:cNvGraphicFramePr>
            <a:graphicFrameLocks noGrp="1"/>
          </p:cNvGraphicFramePr>
          <p:nvPr/>
        </p:nvGraphicFramePr>
        <p:xfrm>
          <a:off x="250825" y="981075"/>
          <a:ext cx="8640960" cy="5616575"/>
        </p:xfrm>
        <a:graphic>
          <a:graphicData uri="http://schemas.openxmlformats.org/drawingml/2006/table">
            <a:tbl>
              <a:tblPr/>
              <a:tblGrid>
                <a:gridCol w="2638827"/>
                <a:gridCol w="3296458"/>
                <a:gridCol w="2705675"/>
              </a:tblGrid>
              <a:tr h="2960757">
                <a:tc>
                  <a:txBody>
                    <a:bodyPr/>
                    <a:lstStyle>
                      <a:lvl1pPr algn="l" eaLnBrk="0" hangingPunct="0">
                        <a:spcBef>
                          <a:spcPct val="20000"/>
                        </a:spcBef>
                        <a:defRPr sz="2800">
                          <a:solidFill>
                            <a:schemeClr val="tx1"/>
                          </a:solidFill>
                          <a:latin typeface="Arial" panose="020B0604020202020204" pitchFamily="34" charset="0"/>
                          <a:cs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cs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cs typeface="Arial" panose="020B0604020202020204" pitchFamily="34" charset="0"/>
                        </a:defRPr>
                      </a:lvl3pPr>
                      <a:lvl4pPr algn="l" eaLnBrk="0" hangingPunct="0">
                        <a:spcBef>
                          <a:spcPct val="20000"/>
                        </a:spcBef>
                        <a:defRPr>
                          <a:solidFill>
                            <a:schemeClr val="tx1"/>
                          </a:solidFill>
                          <a:latin typeface="Arial" panose="020B0604020202020204" pitchFamily="34" charset="0"/>
                          <a:cs typeface="Arial" panose="020B0604020202020204" pitchFamily="34" charset="0"/>
                        </a:defRPr>
                      </a:lvl4pPr>
                      <a:lvl5pPr algn="l" eaLnBrk="0" hangingPunct="0">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BE" sz="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JUF ERIKA: </a:t>
                      </a:r>
                      <a:r>
                        <a:rPr kumimoji="0" lang="fr-BE" sz="12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klasjuf</a:t>
                      </a:r>
                      <a:r>
                        <a:rPr kumimoji="0" lang="fr-BE" sz="16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BE" sz="20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nl-NL" sz="2000" b="0" i="0" u="none" strike="noStrike" cap="none" normalizeH="0" baseline="0" dirty="0" smtClean="0">
                        <a:ln>
                          <a:noFill/>
                        </a:ln>
                        <a:solidFill>
                          <a:srgbClr val="FF33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cs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cs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cs typeface="Arial" panose="020B0604020202020204" pitchFamily="34" charset="0"/>
                        </a:defRPr>
                      </a:lvl3pPr>
                      <a:lvl4pPr algn="l" eaLnBrk="0" hangingPunct="0">
                        <a:spcBef>
                          <a:spcPct val="20000"/>
                        </a:spcBef>
                        <a:defRPr>
                          <a:solidFill>
                            <a:schemeClr val="tx1"/>
                          </a:solidFill>
                          <a:latin typeface="Arial" panose="020B0604020202020204" pitchFamily="34" charset="0"/>
                          <a:cs typeface="Arial" panose="020B0604020202020204" pitchFamily="34" charset="0"/>
                        </a:defRPr>
                      </a:lvl4pPr>
                      <a:lvl5pPr algn="l" eaLnBrk="0" hangingPunct="0">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nl-BE" sz="13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JUF BRIGITTE &amp; JUF VÉRONIQUE</a:t>
                      </a:r>
                      <a:r>
                        <a:rPr kumimoji="0" lang="nl-BE" sz="14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l-BE" sz="14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a:t>
                      </a:r>
                      <a:r>
                        <a:rPr kumimoji="0" lang="nl-BE" sz="1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directeurs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algn="ctr"/>
                      <a:endParaRPr lang="nl-BE" sz="2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JUF ELLEN: </a:t>
                      </a:r>
                      <a:r>
                        <a:rPr kumimoji="0" lang="fr-BE" sz="11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turnjuf</a:t>
                      </a:r>
                      <a:r>
                        <a:rPr kumimoji="0" lang="fr-BE" sz="11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op </a:t>
                      </a:r>
                      <a:r>
                        <a:rPr kumimoji="0" lang="fr-BE" sz="11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maandag</a:t>
                      </a:r>
                      <a:endParaRPr kumimoji="0" lang="fr-BE" sz="11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en </a:t>
                      </a:r>
                      <a:r>
                        <a:rPr kumimoji="0" lang="fr-BE" sz="11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dinsdag</a:t>
                      </a:r>
                      <a:endParaRPr kumimoji="0" lang="fr-BE" sz="11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algn="ctr"/>
                      <a:endParaRPr lang="nl-BE" sz="1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5818">
                <a:tc>
                  <a:txBody>
                    <a:bodyPr/>
                    <a:lstStyle>
                      <a:lvl1pPr algn="l" eaLnBrk="0" hangingPunct="0">
                        <a:spcBef>
                          <a:spcPct val="20000"/>
                        </a:spcBef>
                        <a:defRPr sz="2800">
                          <a:solidFill>
                            <a:schemeClr val="tx1"/>
                          </a:solidFill>
                          <a:latin typeface="Arial" panose="020B0604020202020204" pitchFamily="34" charset="0"/>
                          <a:cs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cs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cs typeface="Arial" panose="020B0604020202020204" pitchFamily="34" charset="0"/>
                        </a:defRPr>
                      </a:lvl3pPr>
                      <a:lvl4pPr algn="l" eaLnBrk="0" hangingPunct="0">
                        <a:spcBef>
                          <a:spcPct val="20000"/>
                        </a:spcBef>
                        <a:defRPr>
                          <a:solidFill>
                            <a:schemeClr val="tx1"/>
                          </a:solidFill>
                          <a:latin typeface="Arial" panose="020B0604020202020204" pitchFamily="34" charset="0"/>
                          <a:cs typeface="Arial" panose="020B0604020202020204" pitchFamily="34" charset="0"/>
                        </a:defRPr>
                      </a:lvl4pPr>
                      <a:lvl5pPr algn="l" eaLnBrk="0" hangingPunct="0">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JUF ELLEN: </a:t>
                      </a:r>
                      <a:r>
                        <a:rPr kumimoji="0" lang="fr-BE" sz="12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klasjuf</a:t>
                      </a:r>
                      <a:r>
                        <a:rPr kumimoji="0" lang="fr-BE" sz="1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op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BE" sz="1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                           </a:t>
                      </a:r>
                      <a:r>
                        <a:rPr kumimoji="0" lang="fr-BE" sz="12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woensdag</a:t>
                      </a:r>
                      <a:endParaRPr kumimoji="0" lang="fr-BE" sz="1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nl-NL" sz="2000" b="0" i="0" u="none" strike="noStrike" cap="none" normalizeH="0" baseline="0" dirty="0" smtClean="0">
                        <a:ln>
                          <a:noFill/>
                        </a:ln>
                        <a:solidFill>
                          <a:srgbClr val="FF33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cs typeface="Arial" panose="020B0604020202020204" pitchFamily="34" charset="0"/>
                        </a:defRPr>
                      </a:lvl1pPr>
                      <a:lvl2pPr algn="l" eaLnBrk="0" hangingPunct="0">
                        <a:spcBef>
                          <a:spcPct val="20000"/>
                        </a:spcBef>
                        <a:defRPr sz="2400">
                          <a:solidFill>
                            <a:schemeClr val="tx1"/>
                          </a:solidFill>
                          <a:latin typeface="Arial" panose="020B0604020202020204" pitchFamily="34" charset="0"/>
                          <a:cs typeface="Arial" panose="020B0604020202020204" pitchFamily="34" charset="0"/>
                        </a:defRPr>
                      </a:lvl2pPr>
                      <a:lvl3pPr algn="l" eaLnBrk="0" hangingPunct="0">
                        <a:spcBef>
                          <a:spcPct val="20000"/>
                        </a:spcBef>
                        <a:defRPr sz="2000">
                          <a:solidFill>
                            <a:schemeClr val="tx1"/>
                          </a:solidFill>
                          <a:latin typeface="Arial" panose="020B0604020202020204" pitchFamily="34" charset="0"/>
                          <a:cs typeface="Arial" panose="020B0604020202020204" pitchFamily="34" charset="0"/>
                        </a:defRPr>
                      </a:lvl3pPr>
                      <a:lvl4pPr algn="l" eaLnBrk="0" hangingPunct="0">
                        <a:spcBef>
                          <a:spcPct val="20000"/>
                        </a:spcBef>
                        <a:defRPr>
                          <a:solidFill>
                            <a:schemeClr val="tx1"/>
                          </a:solidFill>
                          <a:latin typeface="Arial" panose="020B0604020202020204" pitchFamily="34" charset="0"/>
                          <a:cs typeface="Arial" panose="020B0604020202020204" pitchFamily="34" charset="0"/>
                        </a:defRPr>
                      </a:lvl4pPr>
                      <a:lvl5pPr algn="l" eaLnBrk="0" hangingPunct="0">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rPr>
                        <a:t>JUF AMBER: </a:t>
                      </a:r>
                      <a:r>
                        <a:rPr kumimoji="0" lang="fr-BE" sz="1200" b="0" i="0" u="none" strike="noStrike" cap="none" normalizeH="0" baseline="0" dirty="0" err="1" smtClean="0">
                          <a:ln>
                            <a:noFill/>
                          </a:ln>
                          <a:solidFill>
                            <a:srgbClr val="FF3399"/>
                          </a:solidFill>
                          <a:effectLst/>
                          <a:latin typeface="Comic Sans MS" panose="030F0702030302020204" pitchFamily="66" charset="0"/>
                          <a:cs typeface="Arial" panose="020B0604020202020204" pitchFamily="34" charset="0"/>
                        </a:rPr>
                        <a:t>kinderverzorgster</a:t>
                      </a:r>
                      <a:endParaRPr kumimoji="0" lang="fr-BE" sz="1200" b="0" i="0" u="none" strike="noStrike" cap="none" normalizeH="0" baseline="0" dirty="0" smtClean="0">
                        <a:ln>
                          <a:noFill/>
                        </a:ln>
                        <a:solidFill>
                          <a:srgbClr val="FF3399"/>
                        </a:solidFill>
                        <a:effectLst/>
                        <a:latin typeface="Comic Sans MS" panose="030F0702030302020204" pitchFamily="66"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nl-NL" sz="2400" b="0" i="0" u="none" strike="noStrike" cap="none" normalizeH="0" baseline="0" dirty="0" smtClean="0">
                        <a:ln>
                          <a:noFill/>
                        </a:ln>
                        <a:solidFill>
                          <a:srgbClr val="FF33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r-BE" sz="1500" b="0" i="0" u="none" strike="noStrike" kern="1200" cap="none" spc="0" normalizeH="0" baseline="0" noProof="0" dirty="0" smtClean="0">
                          <a:ln>
                            <a:noFill/>
                          </a:ln>
                          <a:solidFill>
                            <a:srgbClr val="FF3399"/>
                          </a:solidFill>
                          <a:effectLst/>
                          <a:uLnTx/>
                          <a:uFillTx/>
                          <a:latin typeface="Comic Sans MS" panose="030F0702030302020204" pitchFamily="66" charset="0"/>
                          <a:ea typeface="+mn-ea"/>
                          <a:cs typeface="Arial" panose="020B0604020202020204" pitchFamily="34" charset="0"/>
                        </a:rPr>
                        <a:t>JUF MAREN:</a:t>
                      </a:r>
                      <a:r>
                        <a:rPr kumimoji="0" lang="fr-BE" sz="800" b="0" i="0" u="none" strike="noStrike" kern="1200" cap="none" spc="0" normalizeH="0" baseline="0" noProof="0" dirty="0" smtClean="0">
                          <a:ln>
                            <a:noFill/>
                          </a:ln>
                          <a:solidFill>
                            <a:srgbClr val="FF3399"/>
                          </a:solidFill>
                          <a:effectLst/>
                          <a:uLnTx/>
                          <a:uFillTx/>
                          <a:latin typeface="Comic Sans MS" panose="030F0702030302020204" pitchFamily="66" charset="0"/>
                          <a:ea typeface="+mn-ea"/>
                          <a:cs typeface="Arial" panose="020B0604020202020204" pitchFamily="34" charset="0"/>
                        </a:rPr>
                        <a:t> </a:t>
                      </a:r>
                      <a:r>
                        <a:rPr kumimoji="0" lang="fr-BE" sz="1200" b="0" i="0" u="none" strike="noStrike" kern="1200" cap="none" spc="0" normalizeH="0" baseline="0" noProof="0" dirty="0" err="1" smtClean="0">
                          <a:ln>
                            <a:noFill/>
                          </a:ln>
                          <a:solidFill>
                            <a:srgbClr val="FF3399"/>
                          </a:solidFill>
                          <a:effectLst/>
                          <a:uLnTx/>
                          <a:uFillTx/>
                          <a:latin typeface="Comic Sans MS" panose="030F0702030302020204" pitchFamily="66" charset="0"/>
                          <a:ea typeface="+mn-ea"/>
                          <a:cs typeface="Arial" panose="020B0604020202020204" pitchFamily="34" charset="0"/>
                        </a:rPr>
                        <a:t>zorgcoördinator</a:t>
                      </a:r>
                      <a:endParaRPr kumimoji="0" lang="fr-BE" sz="1200" b="0" i="0" u="none" strike="noStrike" kern="1200" cap="none" spc="0" normalizeH="0" baseline="0" noProof="0" dirty="0" smtClean="0">
                        <a:ln>
                          <a:noFill/>
                        </a:ln>
                        <a:solidFill>
                          <a:srgbClr val="FF3399"/>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nl-NL" sz="2400" b="0" i="0" u="none" strike="noStrike" cap="none" normalizeH="0" baseline="0" dirty="0" smtClean="0">
                        <a:ln>
                          <a:noFill/>
                        </a:ln>
                        <a:solidFill>
                          <a:srgbClr val="FF3399"/>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1" name="Rectangle 3"/>
          <p:cNvSpPr>
            <a:spLocks noChangeArrowheads="1"/>
          </p:cNvSpPr>
          <p:nvPr/>
        </p:nvSpPr>
        <p:spPr bwMode="auto">
          <a:xfrm>
            <a:off x="457200" y="1052513"/>
            <a:ext cx="8229600" cy="5073650"/>
          </a:xfrm>
          <a:prstGeom prst="rect">
            <a:avLst/>
          </a:prstGeom>
          <a:noFill/>
          <a:ln w="9525">
            <a:noFill/>
            <a:miter lim="800000"/>
            <a:headEnd/>
            <a:tailEnd/>
          </a:ln>
        </p:spPr>
        <p:txBody>
          <a:bodyPr/>
          <a:lstStyle/>
          <a:p>
            <a:pPr marL="342900" indent="-342900" eaLnBrk="1" hangingPunct="1">
              <a:spcBef>
                <a:spcPct val="20000"/>
              </a:spcBef>
            </a:pPr>
            <a:endParaRPr lang="nl-BE" altLang="nl-BE" sz="2000">
              <a:solidFill>
                <a:srgbClr val="FF3399"/>
              </a:solidFill>
              <a:latin typeface="Arial" charset="0"/>
            </a:endParaRPr>
          </a:p>
          <a:p>
            <a:pPr marL="342900" indent="-342900" eaLnBrk="1" hangingPunct="1">
              <a:spcBef>
                <a:spcPct val="20000"/>
              </a:spcBef>
            </a:pPr>
            <a:endParaRPr lang="nl-NL" altLang="nl-BE" sz="2000">
              <a:solidFill>
                <a:srgbClr val="FF3399"/>
              </a:solidFill>
              <a:latin typeface="Arial" charset="0"/>
            </a:endParaRPr>
          </a:p>
        </p:txBody>
      </p:sp>
      <p:pic>
        <p:nvPicPr>
          <p:cNvPr id="6163" name="Afbeelding 1"/>
          <p:cNvPicPr>
            <a:picLocks noChangeAspect="1"/>
          </p:cNvPicPr>
          <p:nvPr/>
        </p:nvPicPr>
        <p:blipFill>
          <a:blip r:embed="rId3" cstate="print">
            <a:extLst>
              <a:ext uri="{28A0092B-C50C-407E-A947-70E740481C1C}">
                <a14:useLocalDpi xmlns="" xmlns:a14="http://schemas.microsoft.com/office/drawing/2010/main" val="0"/>
              </a:ext>
            </a:extLst>
          </a:blip>
          <a:srcRect b="14610"/>
          <a:stretch>
            <a:fillRect/>
          </a:stretch>
        </p:blipFill>
        <p:spPr bwMode="auto">
          <a:xfrm>
            <a:off x="3829844" y="4449762"/>
            <a:ext cx="1411287" cy="2078038"/>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4" name="Afbeelding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9950" y="4508500"/>
            <a:ext cx="1390650" cy="2054225"/>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7" name="Afbeelding 4"/>
          <p:cNvPicPr>
            <a:picLocks noChangeAspect="1"/>
          </p:cNvPicPr>
          <p:nvPr/>
        </p:nvPicPr>
        <p:blipFill>
          <a:blip r:embed="rId5" cstate="print">
            <a:extLst>
              <a:ext uri="{28A0092B-C50C-407E-A947-70E740481C1C}">
                <a14:useLocalDpi xmlns="" xmlns:a14="http://schemas.microsoft.com/office/drawing/2010/main" val="0"/>
              </a:ext>
            </a:extLst>
          </a:blip>
          <a:srcRect l="5894" t="11298" r="-1236" b="-4265"/>
          <a:stretch>
            <a:fillRect/>
          </a:stretch>
        </p:blipFill>
        <p:spPr bwMode="auto">
          <a:xfrm>
            <a:off x="3035300" y="1728788"/>
            <a:ext cx="1333500" cy="2035175"/>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6" cstate="print"/>
          <a:stretch>
            <a:fillRect/>
          </a:stretch>
        </p:blipFill>
        <p:spPr>
          <a:xfrm>
            <a:off x="788988" y="1417638"/>
            <a:ext cx="1524000" cy="2390775"/>
          </a:xfrm>
          <a:prstGeom prst="flowChartAlternateProcess">
            <a:avLst/>
          </a:prstGeom>
        </p:spPr>
      </p:pic>
      <p:pic>
        <p:nvPicPr>
          <p:cNvPr id="2" name="Afbeelding 1"/>
          <p:cNvPicPr>
            <a:picLocks noChangeAspect="1"/>
          </p:cNvPicPr>
          <p:nvPr/>
        </p:nvPicPr>
        <p:blipFill rotWithShape="1">
          <a:blip r:embed="rId7" cstate="print">
            <a:extLst>
              <a:ext uri="{28A0092B-C50C-407E-A947-70E740481C1C}">
                <a14:useLocalDpi xmlns="" xmlns:a14="http://schemas.microsoft.com/office/drawing/2010/main" val="0"/>
              </a:ext>
            </a:extLst>
          </a:blip>
          <a:srcRect l="39078" t="16401" r="21469" b="44750"/>
          <a:stretch/>
        </p:blipFill>
        <p:spPr>
          <a:xfrm>
            <a:off x="4644008" y="1762203"/>
            <a:ext cx="1316118" cy="1944000"/>
          </a:xfrm>
          <a:prstGeom prst="flowChartAlternateProcess">
            <a:avLst/>
          </a:prstGeom>
        </p:spPr>
      </p:pic>
      <p:pic>
        <p:nvPicPr>
          <p:cNvPr id="4" name="Afbeelding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828400" y="1556792"/>
            <a:ext cx="1488016" cy="2232024"/>
          </a:xfrm>
          <a:prstGeom prst="flowChartAlternateProcess">
            <a:avLst/>
          </a:prstGeom>
        </p:spPr>
      </p:pic>
      <p:pic>
        <p:nvPicPr>
          <p:cNvPr id="5" name="Afbeelding 4"/>
          <p:cNvPicPr>
            <a:picLocks noChangeAspect="1"/>
          </p:cNvPicPr>
          <p:nvPr/>
        </p:nvPicPr>
        <p:blipFill rotWithShape="1">
          <a:blip r:embed="rId9" cstate="print">
            <a:extLst>
              <a:ext uri="{28A0092B-C50C-407E-A947-70E740481C1C}">
                <a14:useLocalDpi xmlns="" xmlns:a14="http://schemas.microsoft.com/office/drawing/2010/main" val="0"/>
              </a:ext>
            </a:extLst>
          </a:blip>
          <a:srcRect l="13664" t="4546" r="10077" b="13302"/>
          <a:stretch/>
        </p:blipFill>
        <p:spPr>
          <a:xfrm>
            <a:off x="6741824" y="4449761"/>
            <a:ext cx="1430576" cy="2056457"/>
          </a:xfrm>
          <a:prstGeom prst="flowChartAlternateProcess">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850900"/>
          </a:xfrm>
        </p:spPr>
        <p:txBody>
          <a:bodyPr/>
          <a:lstStyle/>
          <a:p>
            <a:pPr eaLnBrk="1" hangingPunct="1"/>
            <a:r>
              <a:rPr lang="nl-BE" altLang="nl-BE" sz="4000" b="1" smtClean="0">
                <a:solidFill>
                  <a:srgbClr val="FF3399"/>
                </a:solidFill>
                <a:latin typeface="Comic Sans MS" pitchFamily="66" charset="0"/>
              </a:rPr>
              <a:t>Observatiemomenten</a:t>
            </a:r>
            <a:r>
              <a:rPr lang="nl-BE" altLang="nl-BE" sz="4000" smtClean="0">
                <a:solidFill>
                  <a:srgbClr val="33CC33"/>
                </a:solidFill>
              </a:rPr>
              <a:t> </a:t>
            </a:r>
            <a:br>
              <a:rPr lang="nl-BE" altLang="nl-BE" sz="4000" smtClean="0">
                <a:solidFill>
                  <a:srgbClr val="33CC33"/>
                </a:solidFill>
              </a:rPr>
            </a:br>
            <a:endParaRPr lang="nl-NL" altLang="nl-BE" sz="4000" smtClean="0">
              <a:solidFill>
                <a:srgbClr val="33CC33"/>
              </a:solidFill>
            </a:endParaRPr>
          </a:p>
        </p:txBody>
      </p:sp>
      <p:sp>
        <p:nvSpPr>
          <p:cNvPr id="41987" name="Rectangle 9"/>
          <p:cNvSpPr>
            <a:spLocks noGrp="1" noChangeArrowheads="1"/>
          </p:cNvSpPr>
          <p:nvPr>
            <p:ph type="body" idx="1"/>
          </p:nvPr>
        </p:nvSpPr>
        <p:spPr>
          <a:xfrm>
            <a:off x="457200" y="765175"/>
            <a:ext cx="8229600" cy="1511300"/>
          </a:xfrm>
        </p:spPr>
        <p:txBody>
          <a:bodyPr/>
          <a:lstStyle/>
          <a:p>
            <a:pPr eaLnBrk="1" hangingPunct="1">
              <a:lnSpc>
                <a:spcPct val="80000"/>
              </a:lnSpc>
              <a:defRPr/>
            </a:pPr>
            <a:r>
              <a:rPr lang="nl-BE" altLang="nl-BE" sz="1800" dirty="0" smtClean="0">
                <a:latin typeface="Comic Sans MS" panose="030F0702030302020204" pitchFamily="66" charset="0"/>
              </a:rPr>
              <a:t>Ieder schooljaar worden er 3 observatieweken voorzien. We observeren dan gericht naar motoriek, zelfstandigheid, taal, denkontwikkeling,…. </a:t>
            </a:r>
          </a:p>
          <a:p>
            <a:pPr marL="0" indent="0" eaLnBrk="1" hangingPunct="1">
              <a:lnSpc>
                <a:spcPct val="80000"/>
              </a:lnSpc>
              <a:buFontTx/>
              <a:buNone/>
              <a:defRPr/>
            </a:pPr>
            <a:endParaRPr lang="nl-BE" altLang="nl-BE" sz="1800" dirty="0" smtClean="0">
              <a:latin typeface="Comic Sans MS" panose="030F0702030302020204" pitchFamily="66" charset="0"/>
            </a:endParaRPr>
          </a:p>
          <a:p>
            <a:pPr eaLnBrk="1" hangingPunct="1">
              <a:lnSpc>
                <a:spcPct val="80000"/>
              </a:lnSpc>
              <a:defRPr/>
            </a:pPr>
            <a:r>
              <a:rPr lang="nl-BE" altLang="nl-BE" sz="1800" dirty="0" smtClean="0">
                <a:latin typeface="Comic Sans MS" panose="030F0702030302020204" pitchFamily="66" charset="0"/>
              </a:rPr>
              <a:t>In december en juni is er een oudercontact waar dit zal besproken worden.</a:t>
            </a:r>
            <a:endParaRPr lang="nl-NL" altLang="nl-BE" sz="1800" dirty="0" smtClean="0">
              <a:latin typeface="Comic Sans MS" panose="030F0702030302020204" pitchFamily="66" charset="0"/>
            </a:endParaRPr>
          </a:p>
        </p:txBody>
      </p:sp>
      <p:sp>
        <p:nvSpPr>
          <p:cNvPr id="22534" name="Text Box 6"/>
          <p:cNvSpPr txBox="1">
            <a:spLocks noChangeArrowheads="1"/>
          </p:cNvSpPr>
          <p:nvPr/>
        </p:nvSpPr>
        <p:spPr bwMode="auto">
          <a:xfrm>
            <a:off x="1692275" y="6189663"/>
            <a:ext cx="5759450" cy="369887"/>
          </a:xfrm>
          <a:prstGeom prst="rect">
            <a:avLst/>
          </a:prstGeom>
          <a:noFill/>
          <a:ln w="9525">
            <a:noFill/>
            <a:miter lim="800000"/>
            <a:headEnd/>
            <a:tailEnd/>
          </a:ln>
        </p:spPr>
        <p:txBody>
          <a:bodyPr>
            <a:spAutoFit/>
          </a:bodyPr>
          <a:lstStyle/>
          <a:p>
            <a:pPr eaLnBrk="1" hangingPunct="1"/>
            <a:r>
              <a:rPr lang="fr-BE" altLang="nl-BE"/>
              <a:t>     </a:t>
            </a:r>
            <a:endParaRPr lang="nl-NL" altLang="nl-BE" sz="1600">
              <a:latin typeface="CHAMOMILE TEA" pitchFamily="2" charset="0"/>
            </a:endParaRPr>
          </a:p>
        </p:txBody>
      </p:sp>
      <p:pic>
        <p:nvPicPr>
          <p:cNvPr id="2" name="Afbeelding 1"/>
          <p:cNvPicPr>
            <a:picLocks noChangeAspect="1"/>
          </p:cNvPicPr>
          <p:nvPr/>
        </p:nvPicPr>
        <p:blipFill>
          <a:blip r:embed="rId2" cstate="print"/>
          <a:stretch>
            <a:fillRect/>
          </a:stretch>
        </p:blipFill>
        <p:spPr>
          <a:xfrm>
            <a:off x="1619672" y="2276475"/>
            <a:ext cx="5645908" cy="4240192"/>
          </a:xfrm>
          <a:prstGeom prst="flowChartAlternateProcess">
            <a:avLst/>
          </a:prstGeom>
          <a:ln w="57150">
            <a:solidFill>
              <a:schemeClr val="accent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nl-BE" altLang="nl-BE" smtClean="0"/>
          </a:p>
        </p:txBody>
      </p:sp>
      <p:sp>
        <p:nvSpPr>
          <p:cNvPr id="41987" name="Rectangle 3"/>
          <p:cNvSpPr>
            <a:spLocks noGrp="1" noChangeArrowheads="1"/>
          </p:cNvSpPr>
          <p:nvPr>
            <p:ph type="body" idx="1"/>
          </p:nvPr>
        </p:nvSpPr>
        <p:spPr/>
        <p:txBody>
          <a:bodyPr/>
          <a:lstStyle/>
          <a:p>
            <a:pPr eaLnBrk="1" hangingPunct="1">
              <a:buFontTx/>
              <a:buNone/>
            </a:pPr>
            <a:r>
              <a:rPr lang="nl-BE" altLang="nl-BE" sz="2800" smtClean="0">
                <a:solidFill>
                  <a:srgbClr val="FF3399"/>
                </a:solidFill>
                <a:latin typeface="Comic Sans MS" pitchFamily="66" charset="0"/>
              </a:rPr>
              <a:t>Dit is in het kort de werking van ons klasje.</a:t>
            </a:r>
          </a:p>
          <a:p>
            <a:pPr eaLnBrk="1" hangingPunct="1">
              <a:buFontTx/>
              <a:buNone/>
            </a:pPr>
            <a:r>
              <a:rPr lang="nl-BE" altLang="nl-BE" sz="2800" smtClean="0">
                <a:solidFill>
                  <a:srgbClr val="FF3399"/>
                </a:solidFill>
                <a:latin typeface="Comic Sans MS" pitchFamily="66" charset="0"/>
              </a:rPr>
              <a:t>Indien jullie nog iets wensen te weten,</a:t>
            </a:r>
          </a:p>
          <a:p>
            <a:pPr eaLnBrk="1" hangingPunct="1">
              <a:buFontTx/>
              <a:buNone/>
            </a:pPr>
            <a:r>
              <a:rPr lang="nl-BE" altLang="nl-BE" sz="2800" smtClean="0">
                <a:solidFill>
                  <a:srgbClr val="FF3399"/>
                </a:solidFill>
                <a:latin typeface="Comic Sans MS" pitchFamily="66" charset="0"/>
              </a:rPr>
              <a:t>mogen jullie dit steeds komen vragen.</a:t>
            </a:r>
          </a:p>
          <a:p>
            <a:pPr eaLnBrk="1" hangingPunct="1">
              <a:buFontTx/>
              <a:buNone/>
            </a:pPr>
            <a:r>
              <a:rPr lang="nl-BE" altLang="nl-BE" sz="2800" smtClean="0">
                <a:solidFill>
                  <a:srgbClr val="FF3399"/>
                </a:solidFill>
                <a:latin typeface="Comic Sans MS" pitchFamily="66" charset="0"/>
              </a:rPr>
              <a:t>Je mag je kleuter ook altijd een briefje</a:t>
            </a:r>
          </a:p>
          <a:p>
            <a:pPr eaLnBrk="1" hangingPunct="1">
              <a:buFontTx/>
              <a:buNone/>
            </a:pPr>
            <a:r>
              <a:rPr lang="nl-BE" altLang="nl-BE" sz="2800" smtClean="0">
                <a:solidFill>
                  <a:srgbClr val="FF3399"/>
                </a:solidFill>
                <a:latin typeface="Comic Sans MS" pitchFamily="66" charset="0"/>
              </a:rPr>
              <a:t>meegeven wanneer je niet langs kan komen.</a:t>
            </a:r>
          </a:p>
          <a:p>
            <a:pPr eaLnBrk="1" hangingPunct="1">
              <a:buFontTx/>
              <a:buNone/>
            </a:pPr>
            <a:endParaRPr lang="nl-BE" altLang="nl-BE" sz="2800" smtClean="0">
              <a:solidFill>
                <a:srgbClr val="FF3399"/>
              </a:solidFill>
              <a:latin typeface="Comic Sans MS" pitchFamily="66" charset="0"/>
            </a:endParaRPr>
          </a:p>
          <a:p>
            <a:pPr eaLnBrk="1" hangingPunct="1">
              <a:buFontTx/>
              <a:buNone/>
            </a:pPr>
            <a:r>
              <a:rPr lang="nl-BE" altLang="nl-BE" sz="2800" smtClean="0">
                <a:solidFill>
                  <a:srgbClr val="FF3399"/>
                </a:solidFill>
                <a:latin typeface="Comic Sans MS" pitchFamily="66" charset="0"/>
              </a:rPr>
              <a:t>							  Groetjes,</a:t>
            </a:r>
          </a:p>
          <a:p>
            <a:pPr eaLnBrk="1" hangingPunct="1">
              <a:buFontTx/>
              <a:buNone/>
            </a:pPr>
            <a:r>
              <a:rPr lang="nl-BE" altLang="nl-BE" sz="2800" smtClean="0">
                <a:solidFill>
                  <a:srgbClr val="FF3399"/>
                </a:solidFill>
                <a:latin typeface="Comic Sans MS" pitchFamily="66" charset="0"/>
              </a:rPr>
              <a:t>							</a:t>
            </a:r>
            <a:r>
              <a:rPr lang="nl-BE" altLang="nl-BE" smtClean="0">
                <a:solidFill>
                  <a:srgbClr val="CC0066"/>
                </a:solidFill>
                <a:latin typeface="Lucida Handwriting" pitchFamily="66" charset="0"/>
              </a:rPr>
              <a:t>Juf Erika</a:t>
            </a:r>
            <a:endParaRPr lang="nl-NL" altLang="nl-BE" smtClean="0">
              <a:solidFill>
                <a:srgbClr val="CC0066"/>
              </a:solidFill>
              <a:latin typeface="Lucida Handwriting"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0648"/>
            <a:ext cx="7772400" cy="5112567"/>
          </a:xfrm>
        </p:spPr>
        <p:txBody>
          <a:bodyPr/>
          <a:lstStyle/>
          <a:p>
            <a:endParaRPr lang="nl-BE" dirty="0"/>
          </a:p>
        </p:txBody>
      </p:sp>
      <p:sp>
        <p:nvSpPr>
          <p:cNvPr id="3" name="Ondertitel 2"/>
          <p:cNvSpPr>
            <a:spLocks noGrp="1"/>
          </p:cNvSpPr>
          <p:nvPr>
            <p:ph type="subTitle" idx="1"/>
          </p:nvPr>
        </p:nvSpPr>
        <p:spPr>
          <a:xfrm>
            <a:off x="467544" y="4581128"/>
            <a:ext cx="8136904" cy="1944216"/>
          </a:xfrm>
        </p:spPr>
        <p:txBody>
          <a:bodyPr/>
          <a:lstStyle/>
          <a:p>
            <a:r>
              <a:rPr lang="nl-BE" sz="2400" u="sng" dirty="0" err="1" smtClean="0">
                <a:solidFill>
                  <a:schemeClr val="tx1">
                    <a:lumMod val="50000"/>
                    <a:lumOff val="50000"/>
                  </a:schemeClr>
                </a:solidFill>
                <a:latin typeface="CHAMOMILE TEA" pitchFamily="2" charset="0"/>
              </a:rPr>
              <a:t>mantelzorger</a:t>
            </a:r>
            <a:endParaRPr lang="nl-BE" sz="2400" u="sng" dirty="0" smtClean="0">
              <a:solidFill>
                <a:schemeClr val="tx1">
                  <a:lumMod val="50000"/>
                  <a:lumOff val="50000"/>
                </a:schemeClr>
              </a:solidFill>
              <a:latin typeface="CHAMOMILE TEA" pitchFamily="2" charset="0"/>
            </a:endParaRPr>
          </a:p>
          <a:p>
            <a:r>
              <a:rPr lang="nl-BE" sz="1600" dirty="0" smtClean="0">
                <a:latin typeface="Comic Sans MS" pitchFamily="66" charset="0"/>
              </a:rPr>
              <a:t>Dit schooljaar neem ik zorgkrediet op voor mijn grootmoeder, waardoor ik op </a:t>
            </a:r>
            <a:r>
              <a:rPr lang="nl-BE" sz="1600" b="1" u="sng" dirty="0" smtClean="0">
                <a:latin typeface="Comic Sans MS" pitchFamily="66" charset="0"/>
              </a:rPr>
              <a:t>woensdag</a:t>
            </a:r>
            <a:r>
              <a:rPr lang="nl-BE" sz="1600" dirty="0" smtClean="0">
                <a:latin typeface="Comic Sans MS" pitchFamily="66" charset="0"/>
              </a:rPr>
              <a:t> niet op school aanwezig ben. </a:t>
            </a:r>
          </a:p>
          <a:p>
            <a:r>
              <a:rPr lang="nl-BE" sz="1600" dirty="0" smtClean="0">
                <a:latin typeface="Comic Sans MS" pitchFamily="66" charset="0"/>
              </a:rPr>
              <a:t>Om de 5 weken ben ik ook op maandagnamiddag bij mijn </a:t>
            </a:r>
            <a:r>
              <a:rPr lang="nl-BE" sz="1600" dirty="0" err="1" smtClean="0">
                <a:latin typeface="Comic Sans MS" pitchFamily="66" charset="0"/>
              </a:rPr>
              <a:t>bomma</a:t>
            </a:r>
            <a:r>
              <a:rPr lang="nl-BE" sz="1600" dirty="0" smtClean="0">
                <a:latin typeface="Comic Sans MS" pitchFamily="66" charset="0"/>
              </a:rPr>
              <a:t> om haar te begeleiden. </a:t>
            </a:r>
          </a:p>
          <a:p>
            <a:r>
              <a:rPr lang="nl-BE" sz="1600" dirty="0" smtClean="0">
                <a:latin typeface="Comic Sans MS" pitchFamily="66" charset="0"/>
              </a:rPr>
              <a:t>Juf Ellen </a:t>
            </a:r>
            <a:r>
              <a:rPr lang="nl-BE" sz="1600" dirty="0" err="1" smtClean="0">
                <a:latin typeface="Comic Sans MS" pitchFamily="66" charset="0"/>
              </a:rPr>
              <a:t>Michiels</a:t>
            </a:r>
            <a:r>
              <a:rPr lang="nl-BE" sz="1600" dirty="0" smtClean="0">
                <a:latin typeface="Comic Sans MS" pitchFamily="66" charset="0"/>
              </a:rPr>
              <a:t> zal jullie (b)engel die dag(-en) begeleiden als </a:t>
            </a:r>
            <a:r>
              <a:rPr lang="nl-BE" sz="1600" dirty="0" err="1" smtClean="0">
                <a:latin typeface="Comic Sans MS" pitchFamily="66" charset="0"/>
              </a:rPr>
              <a:t>klasjuf</a:t>
            </a:r>
            <a:r>
              <a:rPr lang="nl-BE" sz="1600" dirty="0" smtClean="0">
                <a:latin typeface="Comic Sans MS" pitchFamily="66" charset="0"/>
              </a:rPr>
              <a:t>.</a:t>
            </a:r>
            <a:endParaRPr lang="nl-BE" sz="1600" dirty="0">
              <a:latin typeface="Comic Sans MS" pitchFamily="66" charset="0"/>
            </a:endParaRPr>
          </a:p>
        </p:txBody>
      </p:sp>
      <p:pic>
        <p:nvPicPr>
          <p:cNvPr id="4" name="Afbeelding 3" descr="1482e4c0-797b-4be7-ab02-458c19ff324e.jpeg"/>
          <p:cNvPicPr>
            <a:picLocks noChangeAspect="1"/>
          </p:cNvPicPr>
          <p:nvPr/>
        </p:nvPicPr>
        <p:blipFill>
          <a:blip r:embed="rId2" cstate="print"/>
          <a:srcRect l="6801" t="9051" r="9501" b="6951"/>
          <a:stretch>
            <a:fillRect/>
          </a:stretch>
        </p:blipFill>
        <p:spPr>
          <a:xfrm>
            <a:off x="2699792" y="260648"/>
            <a:ext cx="3180953" cy="4104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BE" altLang="nl-BE" smtClean="0">
                <a:solidFill>
                  <a:srgbClr val="33CC33"/>
                </a:solidFill>
                <a:latin typeface="Comic Sans MS" pitchFamily="66" charset="0"/>
              </a:rPr>
              <a:t>Klaspoppen Nellie en Cezar</a:t>
            </a:r>
            <a:endParaRPr lang="nl-NL" altLang="nl-BE" smtClean="0">
              <a:solidFill>
                <a:srgbClr val="33CC33"/>
              </a:solidFill>
              <a:latin typeface="Comic Sans MS" pitchFamily="66" charset="0"/>
            </a:endParaRPr>
          </a:p>
        </p:txBody>
      </p:sp>
      <p:sp>
        <p:nvSpPr>
          <p:cNvPr id="5123" name="Rectangle 7"/>
          <p:cNvSpPr>
            <a:spLocks noGrp="1" noChangeArrowheads="1"/>
          </p:cNvSpPr>
          <p:nvPr>
            <p:ph type="body" sz="half" idx="2"/>
          </p:nvPr>
        </p:nvSpPr>
        <p:spPr>
          <a:xfrm>
            <a:off x="4643438" y="1463675"/>
            <a:ext cx="4038600" cy="1389063"/>
          </a:xfrm>
        </p:spPr>
        <p:txBody>
          <a:bodyPr/>
          <a:lstStyle/>
          <a:p>
            <a:pPr marL="0" indent="0" eaLnBrk="1" hangingPunct="1">
              <a:buFontTx/>
              <a:buNone/>
              <a:defRPr/>
            </a:pPr>
            <a:endParaRPr lang="nl-BE" altLang="nl-BE" sz="1800" dirty="0" smtClean="0">
              <a:latin typeface="Comic Sans MS" panose="030F0702030302020204" pitchFamily="66" charset="0"/>
            </a:endParaRPr>
          </a:p>
          <a:p>
            <a:pPr eaLnBrk="1" hangingPunct="1">
              <a:buFontTx/>
              <a:buNone/>
              <a:defRPr/>
            </a:pPr>
            <a:endParaRPr lang="nl-BE" altLang="nl-BE" sz="1800" dirty="0" smtClean="0">
              <a:latin typeface="Comic Sans MS" panose="030F0702030302020204" pitchFamily="66" charset="0"/>
            </a:endParaRPr>
          </a:p>
        </p:txBody>
      </p:sp>
      <p:pic>
        <p:nvPicPr>
          <p:cNvPr id="8196" name="Afbeelding 1"/>
          <p:cNvPicPr>
            <a:picLocks noChangeAspect="1"/>
          </p:cNvPicPr>
          <p:nvPr/>
        </p:nvPicPr>
        <p:blipFill>
          <a:blip r:embed="rId2" cstate="print"/>
          <a:srcRect/>
          <a:stretch>
            <a:fillRect/>
          </a:stretch>
        </p:blipFill>
        <p:spPr bwMode="auto">
          <a:xfrm>
            <a:off x="436563" y="2060575"/>
            <a:ext cx="4733925" cy="3549650"/>
          </a:xfrm>
          <a:prstGeom prst="rect">
            <a:avLst/>
          </a:prstGeom>
          <a:noFill/>
          <a:ln w="57150">
            <a:solidFill>
              <a:srgbClr val="FF3399"/>
            </a:solidFill>
            <a:miter lim="800000"/>
            <a:headEnd/>
            <a:tailEnd/>
          </a:ln>
        </p:spPr>
      </p:pic>
      <p:pic>
        <p:nvPicPr>
          <p:cNvPr id="2" name="Afbeelding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52022" y="2224067"/>
            <a:ext cx="3230016" cy="322243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nl-BE" altLang="nl-BE" sz="4000" smtClean="0">
                <a:solidFill>
                  <a:srgbClr val="33CC33"/>
                </a:solidFill>
                <a:latin typeface="Comic Sans MS" pitchFamily="66" charset="0"/>
              </a:rPr>
              <a:t>Vriendje van de dag</a:t>
            </a:r>
            <a:r>
              <a:rPr lang="nl-BE" altLang="nl-BE" sz="4000" smtClean="0">
                <a:solidFill>
                  <a:srgbClr val="33CC33"/>
                </a:solidFill>
              </a:rPr>
              <a:t> </a:t>
            </a:r>
            <a:br>
              <a:rPr lang="nl-BE" altLang="nl-BE" sz="4000" smtClean="0">
                <a:solidFill>
                  <a:srgbClr val="33CC33"/>
                </a:solidFill>
              </a:rPr>
            </a:br>
            <a:r>
              <a:rPr lang="nl-BE" altLang="nl-BE" sz="1600" smtClean="0">
                <a:solidFill>
                  <a:schemeClr val="tx1"/>
                </a:solidFill>
                <a:latin typeface="Comic Sans MS" pitchFamily="66" charset="0"/>
              </a:rPr>
              <a:t>Iedere dag mag er iemand anders ‘vriendje van de dag’ zijn. Deze kleuter mag </a:t>
            </a:r>
            <a:br>
              <a:rPr lang="nl-BE" altLang="nl-BE" sz="1600" smtClean="0">
                <a:solidFill>
                  <a:schemeClr val="tx1"/>
                </a:solidFill>
                <a:latin typeface="Comic Sans MS" pitchFamily="66" charset="0"/>
              </a:rPr>
            </a:br>
            <a:r>
              <a:rPr lang="nl-BE" altLang="nl-BE" sz="1600" smtClean="0">
                <a:solidFill>
                  <a:schemeClr val="tx1"/>
                </a:solidFill>
                <a:latin typeface="Comic Sans MS" pitchFamily="66" charset="0"/>
              </a:rPr>
              <a:t>‘s morgens Nellie en Cezar wakker maken, zorgen voor de kalenders, kaarsje uitblazen na geloofsmomentjes, lichten aan- en uitdoen, deur opendoen,…</a:t>
            </a:r>
            <a:br>
              <a:rPr lang="nl-BE" altLang="nl-BE" sz="1600" smtClean="0">
                <a:solidFill>
                  <a:schemeClr val="tx1"/>
                </a:solidFill>
                <a:latin typeface="Comic Sans MS" pitchFamily="66" charset="0"/>
              </a:rPr>
            </a:br>
            <a:r>
              <a:rPr lang="nl-BE" altLang="nl-BE" sz="1800" smtClean="0">
                <a:solidFill>
                  <a:schemeClr val="tx1"/>
                </a:solidFill>
              </a:rPr>
              <a:t> </a:t>
            </a:r>
            <a:r>
              <a:rPr lang="nl-BE" altLang="nl-BE" sz="1600" smtClean="0">
                <a:solidFill>
                  <a:schemeClr val="tx1"/>
                </a:solidFill>
                <a:latin typeface="Comic Sans MS" pitchFamily="66" charset="0"/>
              </a:rPr>
              <a:t>Heksemie tovert hiervoor een kindje uit haar doosje.</a:t>
            </a:r>
            <a:endParaRPr lang="nl-NL" altLang="nl-BE" sz="4000" smtClean="0">
              <a:solidFill>
                <a:srgbClr val="33CC33"/>
              </a:solidFill>
            </a:endParaRPr>
          </a:p>
        </p:txBody>
      </p:sp>
      <p:pic>
        <p:nvPicPr>
          <p:cNvPr id="12291" name="Afbeelding 1"/>
          <p:cNvPicPr>
            <a:picLocks noChangeAspect="1"/>
          </p:cNvPicPr>
          <p:nvPr/>
        </p:nvPicPr>
        <p:blipFill>
          <a:blip r:embed="rId2" cstate="print"/>
          <a:srcRect/>
          <a:stretch>
            <a:fillRect/>
          </a:stretch>
        </p:blipFill>
        <p:spPr bwMode="auto">
          <a:xfrm>
            <a:off x="2916238" y="1916113"/>
            <a:ext cx="3581400" cy="4751387"/>
          </a:xfrm>
          <a:prstGeom prst="rect">
            <a:avLst/>
          </a:prstGeom>
          <a:ln>
            <a:noFill/>
          </a:ln>
          <a:effectLst>
            <a:outerShdw blurRad="190500" algn="tl" rotWithShape="0">
              <a:srgbClr val="000000">
                <a:alpha val="70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ppt_w</p:attrName>
                                        </p:attrNameLst>
                                      </p:cBhvr>
                                      <p:tavLst>
                                        <p:tav tm="0" fmla="#ppt_w*sin(2.5*pi*$)">
                                          <p:val>
                                            <p:fltVal val="0"/>
                                          </p:val>
                                        </p:tav>
                                        <p:tav tm="100000">
                                          <p:val>
                                            <p:fltVal val="1"/>
                                          </p:val>
                                        </p:tav>
                                      </p:tavLst>
                                    </p:anim>
                                    <p:anim calcmode="lin" valueType="num">
                                      <p:cBhvr>
                                        <p:cTn id="9" dur="1000" fill="hold"/>
                                        <p:tgtEl>
                                          <p:spTgt spid="12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sz="quarter"/>
          </p:nvPr>
        </p:nvSpPr>
        <p:spPr>
          <a:xfrm>
            <a:off x="251520" y="274638"/>
            <a:ext cx="8640960" cy="1498178"/>
          </a:xfrm>
        </p:spPr>
        <p:txBody>
          <a:bodyPr/>
          <a:lstStyle/>
          <a:p>
            <a:pPr eaLnBrk="1" hangingPunct="1"/>
            <a:r>
              <a:rPr lang="nl-BE" altLang="nl-BE" sz="1800" dirty="0" smtClean="0">
                <a:solidFill>
                  <a:schemeClr val="tx1"/>
                </a:solidFill>
                <a:latin typeface="Comic Sans MS" pitchFamily="66" charset="0"/>
              </a:rPr>
              <a:t>Wij eten steeds samen onze koek of fruit </a:t>
            </a:r>
            <a:r>
              <a:rPr lang="nl-BE" altLang="nl-BE" sz="1800" b="1" u="sng" dirty="0" smtClean="0">
                <a:solidFill>
                  <a:schemeClr val="tx1"/>
                </a:solidFill>
                <a:latin typeface="Comic Sans MS" pitchFamily="66" charset="0"/>
              </a:rPr>
              <a:t>in de klas</a:t>
            </a:r>
            <a:r>
              <a:rPr lang="nl-BE" altLang="nl-BE" sz="1800" dirty="0" smtClean="0">
                <a:solidFill>
                  <a:schemeClr val="tx1"/>
                </a:solidFill>
                <a:latin typeface="Comic Sans MS" pitchFamily="66" charset="0"/>
              </a:rPr>
              <a:t>. </a:t>
            </a:r>
            <a:br>
              <a:rPr lang="nl-BE" altLang="nl-BE" sz="1800" dirty="0" smtClean="0">
                <a:solidFill>
                  <a:schemeClr val="tx1"/>
                </a:solidFill>
                <a:latin typeface="Comic Sans MS" pitchFamily="66" charset="0"/>
              </a:rPr>
            </a:br>
            <a:r>
              <a:rPr lang="nl-BE" altLang="nl-BE" sz="1800" dirty="0" smtClean="0">
                <a:solidFill>
                  <a:schemeClr val="tx1"/>
                </a:solidFill>
                <a:latin typeface="Comic Sans MS" pitchFamily="66" charset="0"/>
              </a:rPr>
              <a:t>Hierdoor kan ik moeilijke etertjes beter stimuleren en helpen waar nodig.</a:t>
            </a:r>
            <a:br>
              <a:rPr lang="nl-BE" altLang="nl-BE" sz="1800" dirty="0" smtClean="0">
                <a:solidFill>
                  <a:schemeClr val="tx1"/>
                </a:solidFill>
                <a:latin typeface="Comic Sans MS" pitchFamily="66" charset="0"/>
              </a:rPr>
            </a:br>
            <a:r>
              <a:rPr lang="nl-BE" altLang="nl-BE" sz="1800" dirty="0" smtClean="0">
                <a:solidFill>
                  <a:schemeClr val="tx1"/>
                </a:solidFill>
                <a:latin typeface="Comic Sans MS" pitchFamily="66" charset="0"/>
              </a:rPr>
              <a:t>We drinken water uit onze meegebrachte drinkbus of flesje.</a:t>
            </a:r>
            <a:br>
              <a:rPr lang="nl-BE" altLang="nl-BE" sz="1800" dirty="0" smtClean="0">
                <a:solidFill>
                  <a:schemeClr val="tx1"/>
                </a:solidFill>
                <a:latin typeface="Comic Sans MS" pitchFamily="66" charset="0"/>
              </a:rPr>
            </a:br>
            <a:r>
              <a:rPr lang="nl-BE" altLang="nl-BE" sz="1800" dirty="0" smtClean="0">
                <a:solidFill>
                  <a:schemeClr val="tx1"/>
                </a:solidFill>
                <a:latin typeface="Comic Sans MS" pitchFamily="66" charset="0"/>
              </a:rPr>
              <a:t>Jouw kleuter mag doorheen de dag steeds drinken bij dorst en lege drinkbussen worden opnieuw gevuld.</a:t>
            </a:r>
            <a:endParaRPr lang="nl-NL" altLang="nl-BE" sz="1800" dirty="0" smtClean="0">
              <a:solidFill>
                <a:schemeClr val="tx1"/>
              </a:solidFill>
              <a:latin typeface="Comic Sans MS" pitchFamily="66" charset="0"/>
            </a:endParaRPr>
          </a:p>
        </p:txBody>
      </p:sp>
      <p:pic>
        <p:nvPicPr>
          <p:cNvPr id="29699" name="Afbeelding 4"/>
          <p:cNvPicPr>
            <a:picLocks noChangeAspect="1"/>
          </p:cNvPicPr>
          <p:nvPr/>
        </p:nvPicPr>
        <p:blipFill>
          <a:blip r:embed="rId2" cstate="print"/>
          <a:srcRect/>
          <a:stretch>
            <a:fillRect/>
          </a:stretch>
        </p:blipFill>
        <p:spPr bwMode="auto">
          <a:xfrm>
            <a:off x="1639888" y="4984750"/>
            <a:ext cx="1412875" cy="1684338"/>
          </a:xfrm>
          <a:prstGeom prst="rect">
            <a:avLst/>
          </a:prstGeom>
          <a:noFill/>
          <a:ln w="9525">
            <a:noFill/>
            <a:miter lim="800000"/>
            <a:headEnd/>
            <a:tailEnd/>
          </a:ln>
        </p:spPr>
      </p:pic>
      <p:pic>
        <p:nvPicPr>
          <p:cNvPr id="29700" name="Afbeelding 5"/>
          <p:cNvPicPr>
            <a:picLocks noChangeAspect="1"/>
          </p:cNvPicPr>
          <p:nvPr/>
        </p:nvPicPr>
        <p:blipFill>
          <a:blip r:embed="rId3" cstate="print"/>
          <a:srcRect/>
          <a:stretch>
            <a:fillRect/>
          </a:stretch>
        </p:blipFill>
        <p:spPr bwMode="auto">
          <a:xfrm>
            <a:off x="3203575" y="5172075"/>
            <a:ext cx="1081088" cy="1230313"/>
          </a:xfrm>
          <a:prstGeom prst="rect">
            <a:avLst/>
          </a:prstGeom>
          <a:noFill/>
          <a:ln w="9525">
            <a:noFill/>
            <a:miter lim="800000"/>
            <a:headEnd/>
            <a:tailEnd/>
          </a:ln>
        </p:spPr>
      </p:pic>
      <p:pic>
        <p:nvPicPr>
          <p:cNvPr id="29701" name="Afbeelding 7"/>
          <p:cNvPicPr>
            <a:picLocks noChangeAspect="1"/>
          </p:cNvPicPr>
          <p:nvPr/>
        </p:nvPicPr>
        <p:blipFill>
          <a:blip r:embed="rId4" cstate="print"/>
          <a:srcRect/>
          <a:stretch>
            <a:fillRect/>
          </a:stretch>
        </p:blipFill>
        <p:spPr bwMode="auto">
          <a:xfrm>
            <a:off x="392113" y="4937125"/>
            <a:ext cx="1122362" cy="1779588"/>
          </a:xfrm>
          <a:prstGeom prst="rect">
            <a:avLst/>
          </a:prstGeom>
          <a:noFill/>
          <a:ln w="9525">
            <a:noFill/>
            <a:miter lim="800000"/>
            <a:headEnd/>
            <a:tailEnd/>
          </a:ln>
        </p:spPr>
      </p:pic>
      <p:pic>
        <p:nvPicPr>
          <p:cNvPr id="29702" name="Picture 5" descr="Afbeeldingsresultaat voor bottle of water png"/>
          <p:cNvPicPr>
            <a:picLocks noChangeAspect="1" noChangeArrowheads="1"/>
          </p:cNvPicPr>
          <p:nvPr/>
        </p:nvPicPr>
        <p:blipFill>
          <a:blip r:embed="rId5" cstate="print"/>
          <a:srcRect/>
          <a:stretch>
            <a:fillRect/>
          </a:stretch>
        </p:blipFill>
        <p:spPr bwMode="auto">
          <a:xfrm>
            <a:off x="4924425" y="1822029"/>
            <a:ext cx="1303759" cy="1303759"/>
          </a:xfrm>
          <a:prstGeom prst="rect">
            <a:avLst/>
          </a:prstGeom>
          <a:noFill/>
          <a:ln w="9525">
            <a:noFill/>
            <a:miter lim="800000"/>
            <a:headEnd/>
            <a:tailEnd/>
          </a:ln>
        </p:spPr>
      </p:pic>
      <p:pic>
        <p:nvPicPr>
          <p:cNvPr id="29703" name="Afbeelding 8"/>
          <p:cNvPicPr>
            <a:picLocks noChangeAspect="1"/>
          </p:cNvPicPr>
          <p:nvPr/>
        </p:nvPicPr>
        <p:blipFill>
          <a:blip r:embed="rId6" cstate="print"/>
          <a:srcRect/>
          <a:stretch>
            <a:fillRect/>
          </a:stretch>
        </p:blipFill>
        <p:spPr bwMode="auto">
          <a:xfrm>
            <a:off x="6516688" y="1855720"/>
            <a:ext cx="647600" cy="1363730"/>
          </a:xfrm>
          <a:prstGeom prst="rect">
            <a:avLst/>
          </a:prstGeom>
          <a:noFill/>
          <a:ln w="9525">
            <a:noFill/>
            <a:miter lim="800000"/>
            <a:headEnd/>
            <a:tailEnd/>
          </a:ln>
        </p:spPr>
      </p:pic>
      <p:pic>
        <p:nvPicPr>
          <p:cNvPr id="29704" name="Afbeelding 11"/>
          <p:cNvPicPr>
            <a:picLocks noChangeAspect="1"/>
          </p:cNvPicPr>
          <p:nvPr/>
        </p:nvPicPr>
        <p:blipFill>
          <a:blip r:embed="rId7" cstate="print"/>
          <a:srcRect/>
          <a:stretch>
            <a:fillRect/>
          </a:stretch>
        </p:blipFill>
        <p:spPr bwMode="auto">
          <a:xfrm>
            <a:off x="7702550" y="1909668"/>
            <a:ext cx="685874" cy="1216120"/>
          </a:xfrm>
          <a:prstGeom prst="rect">
            <a:avLst/>
          </a:prstGeom>
          <a:noFill/>
          <a:ln w="9525">
            <a:noFill/>
            <a:miter lim="800000"/>
            <a:headEnd/>
            <a:tailEnd/>
          </a:ln>
        </p:spPr>
      </p:pic>
      <p:pic>
        <p:nvPicPr>
          <p:cNvPr id="26633" name="Afbeelding 2"/>
          <p:cNvPicPr>
            <a:picLocks noChangeAspect="1"/>
          </p:cNvPicPr>
          <p:nvPr/>
        </p:nvPicPr>
        <p:blipFill rotWithShape="1">
          <a:blip r:embed="rId8" cstate="print">
            <a:extLst>
              <a:ext uri="{28A0092B-C50C-407E-A947-70E740481C1C}">
                <a14:useLocalDpi xmlns="" xmlns:a14="http://schemas.microsoft.com/office/drawing/2010/main" val="0"/>
              </a:ext>
            </a:extLst>
          </a:blip>
          <a:srcRect t="34874"/>
          <a:stretch/>
        </p:blipFill>
        <p:spPr bwMode="auto">
          <a:xfrm>
            <a:off x="347780" y="2085070"/>
            <a:ext cx="4571883" cy="2232248"/>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9" cstate="print"/>
          <a:stretch>
            <a:fillRect/>
          </a:stretch>
        </p:blipFill>
        <p:spPr>
          <a:xfrm>
            <a:off x="5156991" y="3464557"/>
            <a:ext cx="3619506" cy="3040385"/>
          </a:xfrm>
          <a:prstGeom prst="flowChartAlternateProcess">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786210"/>
          </a:xfrm>
        </p:spPr>
        <p:txBody>
          <a:bodyPr/>
          <a:lstStyle/>
          <a:p>
            <a:pPr eaLnBrk="1" hangingPunct="1"/>
            <a:r>
              <a:rPr lang="nl-BE" altLang="nl-BE" sz="2000" dirty="0" smtClean="0">
                <a:solidFill>
                  <a:schemeClr val="tx1"/>
                </a:solidFill>
                <a:latin typeface="Comic Sans MS" pitchFamily="66" charset="0"/>
              </a:rPr>
              <a:t/>
            </a:r>
            <a:br>
              <a:rPr lang="nl-BE" altLang="nl-BE" sz="2000" dirty="0" smtClean="0">
                <a:solidFill>
                  <a:schemeClr val="tx1"/>
                </a:solidFill>
                <a:latin typeface="Comic Sans MS" pitchFamily="66" charset="0"/>
              </a:rPr>
            </a:br>
            <a:r>
              <a:rPr lang="nl-BE" altLang="nl-BE" sz="2000" dirty="0" smtClean="0">
                <a:solidFill>
                  <a:schemeClr val="tx1"/>
                </a:solidFill>
                <a:latin typeface="Comic Sans MS" pitchFamily="66" charset="0"/>
              </a:rPr>
              <a:t>Ook de boterhammetjes worden in de eigen klas gegeten.</a:t>
            </a:r>
            <a:br>
              <a:rPr lang="nl-BE" altLang="nl-BE" sz="2000" dirty="0" smtClean="0">
                <a:solidFill>
                  <a:schemeClr val="tx1"/>
                </a:solidFill>
                <a:latin typeface="Comic Sans MS" pitchFamily="66" charset="0"/>
              </a:rPr>
            </a:br>
            <a:r>
              <a:rPr lang="nl-BE" altLang="nl-BE" sz="2000" dirty="0" smtClean="0">
                <a:solidFill>
                  <a:schemeClr val="tx1"/>
                </a:solidFill>
                <a:latin typeface="Comic Sans MS" pitchFamily="66" charset="0"/>
              </a:rPr>
              <a:t>Als je kleuter aangeeft dat hij/zij genoeg heeft, stimuleer ik hen wel om nog wat meer te eten. Aandringen doen we echter niet.</a:t>
            </a:r>
            <a:br>
              <a:rPr lang="nl-BE" altLang="nl-BE" sz="2000" dirty="0" smtClean="0">
                <a:solidFill>
                  <a:schemeClr val="tx1"/>
                </a:solidFill>
                <a:latin typeface="Comic Sans MS" pitchFamily="66" charset="0"/>
              </a:rPr>
            </a:br>
            <a:r>
              <a:rPr lang="nl-BE" altLang="nl-BE" sz="2000" dirty="0" smtClean="0">
                <a:solidFill>
                  <a:schemeClr val="tx1"/>
                </a:solidFill>
                <a:latin typeface="Comic Sans MS" pitchFamily="66" charset="0"/>
              </a:rPr>
              <a:t>De </a:t>
            </a:r>
            <a:r>
              <a:rPr lang="nl-BE" altLang="nl-BE" sz="2000" dirty="0" err="1" smtClean="0">
                <a:solidFill>
                  <a:schemeClr val="tx1"/>
                </a:solidFill>
                <a:latin typeface="Comic Sans MS" pitchFamily="66" charset="0"/>
              </a:rPr>
              <a:t>klasafspraak</a:t>
            </a:r>
            <a:r>
              <a:rPr lang="nl-BE" altLang="nl-BE" sz="2000" dirty="0" smtClean="0">
                <a:solidFill>
                  <a:schemeClr val="tx1"/>
                </a:solidFill>
                <a:latin typeface="Comic Sans MS" pitchFamily="66" charset="0"/>
              </a:rPr>
              <a:t> is, dat er steeds 1 boterhammetje in de brooddoos mag blijven liggen.</a:t>
            </a:r>
            <a:br>
              <a:rPr lang="nl-BE" altLang="nl-BE" sz="2000" dirty="0" smtClean="0">
                <a:solidFill>
                  <a:schemeClr val="tx1"/>
                </a:solidFill>
                <a:latin typeface="Comic Sans MS" pitchFamily="66" charset="0"/>
              </a:rPr>
            </a:br>
            <a:endParaRPr lang="nl-NL" altLang="nl-BE" sz="2000" dirty="0" smtClean="0">
              <a:solidFill>
                <a:schemeClr val="tx1"/>
              </a:solidFill>
              <a:latin typeface="Comic Sans MS" pitchFamily="66" charset="0"/>
            </a:endParaRPr>
          </a:p>
        </p:txBody>
      </p:sp>
      <p:sp>
        <p:nvSpPr>
          <p:cNvPr id="31747" name="Text Box 6"/>
          <p:cNvSpPr txBox="1">
            <a:spLocks noChangeArrowheads="1"/>
          </p:cNvSpPr>
          <p:nvPr/>
        </p:nvSpPr>
        <p:spPr bwMode="auto">
          <a:xfrm>
            <a:off x="457200" y="5876925"/>
            <a:ext cx="7931150" cy="830263"/>
          </a:xfrm>
          <a:prstGeom prst="rect">
            <a:avLst/>
          </a:prstGeom>
          <a:noFill/>
          <a:ln w="9525">
            <a:noFill/>
            <a:miter lim="800000"/>
            <a:headEnd/>
            <a:tailEnd/>
          </a:ln>
        </p:spPr>
        <p:txBody>
          <a:bodyPr>
            <a:spAutoFit/>
          </a:bodyPr>
          <a:lstStyle/>
          <a:p>
            <a:r>
              <a:rPr lang="nl-BE" altLang="nl-BE" sz="4800"/>
              <a:t>      </a:t>
            </a:r>
            <a:r>
              <a:rPr lang="nl-BE" altLang="nl-BE" sz="4800">
                <a:solidFill>
                  <a:srgbClr val="CC66FF"/>
                </a:solidFill>
              </a:rPr>
              <a:t>gezellig</a:t>
            </a:r>
            <a:r>
              <a:rPr lang="nl-BE" altLang="nl-BE" sz="4800"/>
              <a:t> </a:t>
            </a:r>
            <a:r>
              <a:rPr lang="nl-BE" altLang="nl-BE" sz="4800">
                <a:solidFill>
                  <a:srgbClr val="FF3399"/>
                </a:solidFill>
              </a:rPr>
              <a:t>samen</a:t>
            </a:r>
            <a:r>
              <a:rPr lang="nl-BE" altLang="nl-BE" sz="4800"/>
              <a:t> </a:t>
            </a:r>
            <a:r>
              <a:rPr lang="nl-BE" altLang="nl-BE" sz="4800">
                <a:solidFill>
                  <a:srgbClr val="99FF33"/>
                </a:solidFill>
              </a:rPr>
              <a:t>eten</a:t>
            </a:r>
            <a:endParaRPr lang="nl-NL" altLang="nl-BE" sz="4800">
              <a:solidFill>
                <a:srgbClr val="99FF33"/>
              </a:solidFill>
            </a:endParaRPr>
          </a:p>
        </p:txBody>
      </p:sp>
      <p:pic>
        <p:nvPicPr>
          <p:cNvPr id="3" name="Afbeelding 2"/>
          <p:cNvPicPr>
            <a:picLocks noChangeAspect="1"/>
          </p:cNvPicPr>
          <p:nvPr/>
        </p:nvPicPr>
        <p:blipFill rotWithShape="1">
          <a:blip r:embed="rId2" cstate="print">
            <a:extLst/>
          </a:blip>
          <a:srcRect l="4819" t="44980" r="9638" b="5220"/>
          <a:stretch/>
        </p:blipFill>
        <p:spPr>
          <a:xfrm>
            <a:off x="467544" y="2060848"/>
            <a:ext cx="4896544" cy="2137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fbeelding 1"/>
          <p:cNvPicPr>
            <a:picLocks noChangeAspect="1"/>
          </p:cNvPicPr>
          <p:nvPr/>
        </p:nvPicPr>
        <p:blipFill rotWithShape="1">
          <a:blip r:embed="rId3" cstate="print"/>
          <a:srcRect l="12601" t="12601" r="8594" b="5923"/>
          <a:stretch/>
        </p:blipFill>
        <p:spPr>
          <a:xfrm>
            <a:off x="6156176" y="2060849"/>
            <a:ext cx="2016224" cy="2084570"/>
          </a:xfrm>
          <a:prstGeom prst="flowChartAlternateProcess">
            <a:avLst/>
          </a:prstGeom>
        </p:spPr>
      </p:pic>
      <p:pic>
        <p:nvPicPr>
          <p:cNvPr id="6" name="Afbeelding 5" descr="babybel.jpg"/>
          <p:cNvPicPr>
            <a:picLocks noChangeAspect="1"/>
          </p:cNvPicPr>
          <p:nvPr/>
        </p:nvPicPr>
        <p:blipFill>
          <a:blip r:embed="rId4" cstate="print"/>
          <a:stretch>
            <a:fillRect/>
          </a:stretch>
        </p:blipFill>
        <p:spPr>
          <a:xfrm>
            <a:off x="755576" y="4581128"/>
            <a:ext cx="1296144" cy="1296144"/>
          </a:xfrm>
          <a:prstGeom prst="rect">
            <a:avLst/>
          </a:prstGeom>
        </p:spPr>
      </p:pic>
      <p:graphicFrame>
        <p:nvGraphicFramePr>
          <p:cNvPr id="7" name="Tabel 6"/>
          <p:cNvGraphicFramePr>
            <a:graphicFrameLocks noGrp="1"/>
          </p:cNvGraphicFramePr>
          <p:nvPr/>
        </p:nvGraphicFramePr>
        <p:xfrm>
          <a:off x="467544" y="4437112"/>
          <a:ext cx="8208912" cy="1440160"/>
        </p:xfrm>
        <a:graphic>
          <a:graphicData uri="http://schemas.openxmlformats.org/drawingml/2006/table">
            <a:tbl>
              <a:tblPr firstRow="1" bandRow="1">
                <a:tableStyleId>{5C22544A-7EE6-4342-B048-85BDC9FD1C3A}</a:tableStyleId>
              </a:tblPr>
              <a:tblGrid>
                <a:gridCol w="1800200"/>
                <a:gridCol w="6408712"/>
              </a:tblGrid>
              <a:tr h="1440160">
                <a:tc>
                  <a:txBody>
                    <a:bodyPr/>
                    <a:lstStyle/>
                    <a:p>
                      <a:pPr algn="ctr"/>
                      <a:endParaRPr lang="nl-BE" dirty="0"/>
                    </a:p>
                  </a:txBody>
                  <a:tcPr/>
                </a:tc>
                <a:tc>
                  <a:txBody>
                    <a:bodyPr/>
                    <a:lstStyle/>
                    <a:p>
                      <a:pPr algn="ctr"/>
                      <a:endParaRPr lang="nl-BE" sz="1200" dirty="0" smtClean="0">
                        <a:solidFill>
                          <a:schemeClr val="tx1"/>
                        </a:solidFill>
                      </a:endParaRPr>
                    </a:p>
                    <a:p>
                      <a:pPr algn="ctr"/>
                      <a:r>
                        <a:rPr lang="nl-BE" dirty="0" smtClean="0">
                          <a:solidFill>
                            <a:schemeClr val="tx1"/>
                          </a:solidFill>
                        </a:rPr>
                        <a:t>Mag</a:t>
                      </a:r>
                      <a:r>
                        <a:rPr lang="nl-BE" baseline="0" dirty="0" smtClean="0">
                          <a:solidFill>
                            <a:schemeClr val="tx1"/>
                          </a:solidFill>
                        </a:rPr>
                        <a:t> ik jullie vriendelijk vragen om </a:t>
                      </a:r>
                      <a:r>
                        <a:rPr lang="nl-BE" baseline="0" dirty="0" smtClean="0">
                          <a:solidFill>
                            <a:srgbClr val="FF0000"/>
                          </a:solidFill>
                        </a:rPr>
                        <a:t>GEEN</a:t>
                      </a:r>
                      <a:r>
                        <a:rPr lang="nl-BE" baseline="0" dirty="0" smtClean="0">
                          <a:solidFill>
                            <a:schemeClr val="tx1"/>
                          </a:solidFill>
                        </a:rPr>
                        <a:t> </a:t>
                      </a:r>
                      <a:r>
                        <a:rPr lang="nl-BE" baseline="0" dirty="0" err="1" smtClean="0">
                          <a:solidFill>
                            <a:schemeClr val="tx1"/>
                          </a:solidFill>
                        </a:rPr>
                        <a:t>Babybelkaasjes</a:t>
                      </a:r>
                      <a:r>
                        <a:rPr lang="nl-BE" baseline="0" dirty="0" smtClean="0">
                          <a:solidFill>
                            <a:schemeClr val="tx1"/>
                          </a:solidFill>
                        </a:rPr>
                        <a:t> mee naar school te geven?</a:t>
                      </a:r>
                    </a:p>
                    <a:p>
                      <a:pPr algn="ctr"/>
                      <a:r>
                        <a:rPr lang="nl-BE" baseline="0" dirty="0" smtClean="0">
                          <a:solidFill>
                            <a:schemeClr val="tx1"/>
                          </a:solidFill>
                        </a:rPr>
                        <a:t>In het verleden heb ik verschillende kindjes moeten helpen die zich verslikten in deze kleverige kaasjes.</a:t>
                      </a:r>
                      <a:endParaRPr lang="nl-BE" dirty="0">
                        <a:solidFill>
                          <a:schemeClr val="tx1"/>
                        </a:solidFill>
                      </a:endParaRPr>
                    </a:p>
                  </a:txBody>
                  <a:tcPr/>
                </a:tc>
              </a:tr>
            </a:tbl>
          </a:graphicData>
        </a:graphic>
      </p:graphicFrame>
      <p:pic>
        <p:nvPicPr>
          <p:cNvPr id="8" name="Afbeelding 7" descr="babybel.jpg"/>
          <p:cNvPicPr>
            <a:picLocks noChangeAspect="1"/>
          </p:cNvPicPr>
          <p:nvPr/>
        </p:nvPicPr>
        <p:blipFill>
          <a:blip r:embed="rId4" cstate="print"/>
          <a:stretch>
            <a:fillRect/>
          </a:stretch>
        </p:blipFill>
        <p:spPr>
          <a:xfrm>
            <a:off x="683568" y="4509120"/>
            <a:ext cx="1296144" cy="12961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06437"/>
          </a:xfrm>
        </p:spPr>
        <p:txBody>
          <a:bodyPr/>
          <a:lstStyle/>
          <a:p>
            <a:pPr eaLnBrk="1" hangingPunct="1"/>
            <a:r>
              <a:rPr lang="nl-BE" altLang="nl-BE" smtClean="0">
                <a:solidFill>
                  <a:srgbClr val="33CC33"/>
                </a:solidFill>
                <a:latin typeface="Comic Sans MS" pitchFamily="66" charset="0"/>
              </a:rPr>
              <a:t>Waar werken we aan?</a:t>
            </a:r>
            <a:endParaRPr lang="nl-NL" altLang="nl-BE" smtClean="0">
              <a:solidFill>
                <a:srgbClr val="33CC33"/>
              </a:solidFill>
              <a:latin typeface="Comic Sans MS" pitchFamily="66" charset="0"/>
            </a:endParaRPr>
          </a:p>
        </p:txBody>
      </p:sp>
      <p:sp>
        <p:nvSpPr>
          <p:cNvPr id="32771" name="Rectangle 9"/>
          <p:cNvSpPr>
            <a:spLocks noGrp="1" noChangeArrowheads="1"/>
          </p:cNvSpPr>
          <p:nvPr>
            <p:ph type="body" sz="half" idx="2"/>
          </p:nvPr>
        </p:nvSpPr>
        <p:spPr>
          <a:xfrm>
            <a:off x="4648200" y="1196974"/>
            <a:ext cx="4038600" cy="5328369"/>
          </a:xfrm>
        </p:spPr>
        <p:txBody>
          <a:bodyPr/>
          <a:lstStyle/>
          <a:p>
            <a:pPr eaLnBrk="1" hangingPunct="1">
              <a:lnSpc>
                <a:spcPct val="90000"/>
              </a:lnSpc>
            </a:pPr>
            <a:r>
              <a:rPr lang="nl-BE" altLang="nl-BE" sz="1800" dirty="0" smtClean="0">
                <a:latin typeface="Comic Sans MS" pitchFamily="66" charset="0"/>
              </a:rPr>
              <a:t>Leren omgaan met andere kinderen, met de juf, afscheid nemen van ouders,…</a:t>
            </a:r>
          </a:p>
          <a:p>
            <a:pPr eaLnBrk="1" hangingPunct="1">
              <a:lnSpc>
                <a:spcPct val="90000"/>
              </a:lnSpc>
            </a:pPr>
            <a:r>
              <a:rPr lang="nl-BE" altLang="nl-BE" sz="1800" b="1" dirty="0" smtClean="0">
                <a:solidFill>
                  <a:srgbClr val="FF0000"/>
                </a:solidFill>
                <a:latin typeface="Comic Sans MS" pitchFamily="66" charset="0"/>
              </a:rPr>
              <a:t>STOP</a:t>
            </a:r>
            <a:r>
              <a:rPr lang="nl-BE" altLang="nl-BE" sz="1800" dirty="0" smtClean="0">
                <a:latin typeface="Comic Sans MS" pitchFamily="66" charset="0"/>
              </a:rPr>
              <a:t> … hou op ! We leren al om assertief te zijn.</a:t>
            </a:r>
          </a:p>
          <a:p>
            <a:pPr eaLnBrk="1" hangingPunct="1">
              <a:lnSpc>
                <a:spcPct val="90000"/>
              </a:lnSpc>
            </a:pPr>
            <a:r>
              <a:rPr lang="nl-BE" altLang="nl-BE" sz="1800" dirty="0" smtClean="0">
                <a:latin typeface="Comic Sans MS" pitchFamily="66" charset="0"/>
              </a:rPr>
              <a:t>Zelfstandigheid: zelf jas aan- en uitdoen, boekentas open en dicht doen, broek optrekken, jas aan de kapstok hangen,…</a:t>
            </a:r>
          </a:p>
          <a:p>
            <a:pPr eaLnBrk="1" hangingPunct="1">
              <a:lnSpc>
                <a:spcPct val="90000"/>
              </a:lnSpc>
            </a:pPr>
            <a:r>
              <a:rPr lang="nl-BE" altLang="nl-BE" sz="1800" dirty="0" smtClean="0">
                <a:latin typeface="Comic Sans MS" pitchFamily="66" charset="0"/>
              </a:rPr>
              <a:t>Leren opruimen: daarom hangen er op de speelgoedbakken overal foto’s van de materialen. Zo weten de kleuters wat waarin moet.</a:t>
            </a:r>
          </a:p>
          <a:p>
            <a:pPr eaLnBrk="1" hangingPunct="1">
              <a:lnSpc>
                <a:spcPct val="90000"/>
              </a:lnSpc>
            </a:pPr>
            <a:r>
              <a:rPr lang="nl-BE" altLang="nl-BE" sz="1800" dirty="0" smtClean="0">
                <a:latin typeface="Comic Sans MS" pitchFamily="66" charset="0"/>
              </a:rPr>
              <a:t>Zich aan regels en afspraken leren houden. Dit is belangrijk voor het samenleven in groep.</a:t>
            </a:r>
          </a:p>
          <a:p>
            <a:pPr eaLnBrk="1" hangingPunct="1">
              <a:lnSpc>
                <a:spcPct val="90000"/>
              </a:lnSpc>
              <a:buNone/>
            </a:pPr>
            <a:r>
              <a:rPr lang="nl-BE" altLang="nl-BE" sz="1800" dirty="0" smtClean="0">
                <a:latin typeface="Comic Sans MS" pitchFamily="66" charset="0"/>
              </a:rPr>
              <a:t>            </a:t>
            </a:r>
            <a:r>
              <a:rPr lang="nl-BE" altLang="nl-BE" sz="3600" dirty="0" smtClean="0">
                <a:solidFill>
                  <a:srgbClr val="FF0000"/>
                </a:solidFill>
                <a:latin typeface="CHAMOMILE TEA" pitchFamily="2" charset="0"/>
              </a:rPr>
              <a:t>IK + JIJ = WIJ</a:t>
            </a:r>
            <a:endParaRPr lang="nl-NL" altLang="nl-BE" sz="3600" dirty="0" smtClean="0">
              <a:solidFill>
                <a:srgbClr val="FF0000"/>
              </a:solidFill>
              <a:latin typeface="CHAMOMILE TEA" pitchFamily="2" charset="0"/>
            </a:endParaRPr>
          </a:p>
        </p:txBody>
      </p:sp>
      <p:pic>
        <p:nvPicPr>
          <p:cNvPr id="6" name="Afbeelding 5" descr="stop-1502027_1920-800x800.jpg"/>
          <p:cNvPicPr>
            <a:picLocks noChangeAspect="1"/>
          </p:cNvPicPr>
          <p:nvPr/>
        </p:nvPicPr>
        <p:blipFill>
          <a:blip r:embed="rId2" cstate="print"/>
          <a:stretch>
            <a:fillRect/>
          </a:stretch>
        </p:blipFill>
        <p:spPr>
          <a:xfrm>
            <a:off x="971600" y="1313384"/>
            <a:ext cx="2520280" cy="2520280"/>
          </a:xfrm>
          <a:prstGeom prst="rect">
            <a:avLst/>
          </a:prstGeom>
        </p:spPr>
      </p:pic>
      <p:pic>
        <p:nvPicPr>
          <p:cNvPr id="7" name="Afbeelding 6" descr="jas aandoen.jpg"/>
          <p:cNvPicPr>
            <a:picLocks noChangeAspect="1"/>
          </p:cNvPicPr>
          <p:nvPr/>
        </p:nvPicPr>
        <p:blipFill>
          <a:blip r:embed="rId3" cstate="print"/>
          <a:stretch>
            <a:fillRect/>
          </a:stretch>
        </p:blipFill>
        <p:spPr>
          <a:xfrm>
            <a:off x="1115616" y="3933056"/>
            <a:ext cx="2248475" cy="28010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p:txBody>
          <a:bodyPr/>
          <a:lstStyle/>
          <a:p>
            <a:pPr eaLnBrk="1" hangingPunct="1"/>
            <a:r>
              <a:rPr lang="nl-BE" altLang="nl-BE" sz="3600" b="1" smtClean="0">
                <a:solidFill>
                  <a:srgbClr val="FF3399"/>
                </a:solidFill>
                <a:latin typeface="Comic Sans MS" pitchFamily="66" charset="0"/>
              </a:rPr>
              <a:t>Zelfstandigheid – zelfredzaamheid</a:t>
            </a:r>
            <a:r>
              <a:rPr lang="nl-BE" altLang="nl-BE" sz="4000" smtClean="0"/>
              <a:t/>
            </a:r>
            <a:br>
              <a:rPr lang="nl-BE" altLang="nl-BE" sz="4000" smtClean="0"/>
            </a:br>
            <a:endParaRPr lang="nl-NL" altLang="nl-BE" sz="4000" smtClean="0"/>
          </a:p>
        </p:txBody>
      </p:sp>
      <p:pic>
        <p:nvPicPr>
          <p:cNvPr id="33795" name="Afbeelding 1"/>
          <p:cNvPicPr>
            <a:picLocks noChangeAspect="1"/>
          </p:cNvPicPr>
          <p:nvPr/>
        </p:nvPicPr>
        <p:blipFill>
          <a:blip r:embed="rId2" cstate="print"/>
          <a:srcRect/>
          <a:stretch>
            <a:fillRect/>
          </a:stretch>
        </p:blipFill>
        <p:spPr bwMode="auto">
          <a:xfrm>
            <a:off x="4787900" y="1138238"/>
            <a:ext cx="3800475" cy="5029200"/>
          </a:xfrm>
          <a:prstGeom prst="rect">
            <a:avLst/>
          </a:prstGeom>
          <a:noFill/>
          <a:ln w="9525">
            <a:noFill/>
            <a:miter lim="800000"/>
            <a:headEnd/>
            <a:tailEnd/>
          </a:ln>
        </p:spPr>
      </p:pic>
      <p:pic>
        <p:nvPicPr>
          <p:cNvPr id="33796" name="Afbeelding 2"/>
          <p:cNvPicPr>
            <a:picLocks noChangeAspect="1"/>
          </p:cNvPicPr>
          <p:nvPr/>
        </p:nvPicPr>
        <p:blipFill>
          <a:blip r:embed="rId3" cstate="print"/>
          <a:srcRect/>
          <a:stretch>
            <a:fillRect/>
          </a:stretch>
        </p:blipFill>
        <p:spPr bwMode="auto">
          <a:xfrm>
            <a:off x="323850" y="1000125"/>
            <a:ext cx="4103688" cy="564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785</Words>
  <Application>Microsoft Office PowerPoint</Application>
  <PresentationFormat>Diavoorstelling (4:3)</PresentationFormat>
  <Paragraphs>97</Paragraphs>
  <Slides>21</Slides>
  <Notes>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Standaardontwerp</vt:lpstr>
      <vt:lpstr>   </vt:lpstr>
      <vt:lpstr>Even voorstellen </vt:lpstr>
      <vt:lpstr>Dia 3</vt:lpstr>
      <vt:lpstr>Klaspoppen Nellie en Cezar</vt:lpstr>
      <vt:lpstr>Vriendje van de dag  Iedere dag mag er iemand anders ‘vriendje van de dag’ zijn. Deze kleuter mag  ‘s morgens Nellie en Cezar wakker maken, zorgen voor de kalenders, kaarsje uitblazen na geloofsmomentjes, lichten aan- en uitdoen, deur opendoen,…  Heksemie tovert hiervoor een kindje uit haar doosje.</vt:lpstr>
      <vt:lpstr>Wij eten steeds samen onze koek of fruit in de klas.  Hierdoor kan ik moeilijke etertjes beter stimuleren en helpen waar nodig. We drinken water uit onze meegebrachte drinkbus of flesje. Jouw kleuter mag doorheen de dag steeds drinken bij dorst en lege drinkbussen worden opnieuw gevuld.</vt:lpstr>
      <vt:lpstr> Ook de boterhammetjes worden in de eigen klas gegeten. Als je kleuter aangeeft dat hij/zij genoeg heeft, stimuleer ik hen wel om nog wat meer te eten. Aandringen doen we echter niet. De klasafspraak is, dat er steeds 1 boterhammetje in de brooddoos mag blijven liggen. </vt:lpstr>
      <vt:lpstr>Waar werken we aan?</vt:lpstr>
      <vt:lpstr>Zelfstandigheid – zelfredzaamheid </vt:lpstr>
      <vt:lpstr> Regels en afspraken Op de rode lijn wachten voor we gaan spelen of voor we naar de poort gaan.    </vt:lpstr>
      <vt:lpstr>In de rij gaan staan als de bel gaat.</vt:lpstr>
      <vt:lpstr> Praktische tips  </vt:lpstr>
      <vt:lpstr>WIELTJESDAG</vt:lpstr>
      <vt:lpstr>Heen-en-weer-tasje  </vt:lpstr>
      <vt:lpstr>Dia 15</vt:lpstr>
      <vt:lpstr>Dia 16</vt:lpstr>
      <vt:lpstr>Dia 17</vt:lpstr>
      <vt:lpstr>Liedjes-en-versjeskaft</vt:lpstr>
      <vt:lpstr>    Twee keer per week gaan de kleuters met juf Ellen      1 uurtje turnen:             - op maandag en dinsdag                - meteen na de voormiddagspeeltijd (10.40u. – 11.30u.) </vt:lpstr>
      <vt:lpstr>Observatiemomenten  </vt:lpstr>
      <vt:lpstr>Dia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in de eerste kleuterklas!</dc:title>
  <dc:creator>van clemen erika</dc:creator>
  <cp:lastModifiedBy>Gebruiker1</cp:lastModifiedBy>
  <cp:revision>106</cp:revision>
  <dcterms:created xsi:type="dcterms:W3CDTF">2009-08-26T19:36:46Z</dcterms:created>
  <dcterms:modified xsi:type="dcterms:W3CDTF">2019-09-10T16:06:28Z</dcterms:modified>
</cp:coreProperties>
</file>